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94" r:id="rId1"/>
    <p:sldMasterId id="2147483797" r:id="rId2"/>
  </p:sldMasterIdLst>
  <p:notesMasterIdLst>
    <p:notesMasterId r:id="rId33"/>
  </p:notesMasterIdLst>
  <p:handoutMasterIdLst>
    <p:handoutMasterId r:id="rId34"/>
  </p:handoutMasterIdLst>
  <p:sldIdLst>
    <p:sldId id="437" r:id="rId3"/>
    <p:sldId id="363" r:id="rId4"/>
    <p:sldId id="343" r:id="rId5"/>
    <p:sldId id="387" r:id="rId6"/>
    <p:sldId id="360" r:id="rId7"/>
    <p:sldId id="349" r:id="rId8"/>
    <p:sldId id="383" r:id="rId9"/>
    <p:sldId id="394" r:id="rId10"/>
    <p:sldId id="366" r:id="rId11"/>
    <p:sldId id="377" r:id="rId12"/>
    <p:sldId id="392" r:id="rId13"/>
    <p:sldId id="365" r:id="rId14"/>
    <p:sldId id="417" r:id="rId15"/>
    <p:sldId id="418" r:id="rId16"/>
    <p:sldId id="419" r:id="rId17"/>
    <p:sldId id="420" r:id="rId18"/>
    <p:sldId id="421" r:id="rId19"/>
    <p:sldId id="422" r:id="rId20"/>
    <p:sldId id="423" r:id="rId21"/>
    <p:sldId id="424" r:id="rId22"/>
    <p:sldId id="425" r:id="rId23"/>
    <p:sldId id="426" r:id="rId24"/>
    <p:sldId id="436" r:id="rId25"/>
    <p:sldId id="427" r:id="rId26"/>
    <p:sldId id="432" r:id="rId27"/>
    <p:sldId id="430" r:id="rId28"/>
    <p:sldId id="435" r:id="rId29"/>
    <p:sldId id="434" r:id="rId30"/>
    <p:sldId id="433" r:id="rId31"/>
    <p:sldId id="382" r:id="rId32"/>
  </p:sldIdLst>
  <p:sldSz cx="9144000" cy="6858000" type="screen4x3"/>
  <p:notesSz cx="6623050" cy="9810750"/>
  <p:defaultTextStyle>
    <a:defPPr>
      <a:defRPr lang="en-US"/>
    </a:defPPr>
    <a:lvl1pPr algn="ctr" rtl="0" eaLnBrk="0" fontAlgn="base" hangingPunct="0">
      <a:spcBef>
        <a:spcPct val="50000"/>
      </a:spcBef>
      <a:spcAft>
        <a:spcPct val="0"/>
      </a:spcAft>
      <a:buFont typeface="Wingdings" pitchFamily="2" charset="2"/>
      <a:defRPr sz="2000" kern="1200">
        <a:solidFill>
          <a:schemeClr val="tx1"/>
        </a:solidFill>
        <a:latin typeface="Arial" charset="0"/>
        <a:ea typeface="ＭＳ Ｐゴシック" pitchFamily="34" charset="-128"/>
        <a:cs typeface="+mn-cs"/>
      </a:defRPr>
    </a:lvl1pPr>
    <a:lvl2pPr marL="457200" algn="ctr" rtl="0" eaLnBrk="0" fontAlgn="base" hangingPunct="0">
      <a:spcBef>
        <a:spcPct val="50000"/>
      </a:spcBef>
      <a:spcAft>
        <a:spcPct val="0"/>
      </a:spcAft>
      <a:buFont typeface="Wingdings" pitchFamily="2" charset="2"/>
      <a:defRPr sz="2000" kern="1200">
        <a:solidFill>
          <a:schemeClr val="tx1"/>
        </a:solidFill>
        <a:latin typeface="Arial" charset="0"/>
        <a:ea typeface="ＭＳ Ｐゴシック" pitchFamily="34" charset="-128"/>
        <a:cs typeface="+mn-cs"/>
      </a:defRPr>
    </a:lvl2pPr>
    <a:lvl3pPr marL="914400" algn="ctr" rtl="0" eaLnBrk="0" fontAlgn="base" hangingPunct="0">
      <a:spcBef>
        <a:spcPct val="50000"/>
      </a:spcBef>
      <a:spcAft>
        <a:spcPct val="0"/>
      </a:spcAft>
      <a:buFont typeface="Wingdings" pitchFamily="2" charset="2"/>
      <a:defRPr sz="2000" kern="1200">
        <a:solidFill>
          <a:schemeClr val="tx1"/>
        </a:solidFill>
        <a:latin typeface="Arial" charset="0"/>
        <a:ea typeface="ＭＳ Ｐゴシック" pitchFamily="34" charset="-128"/>
        <a:cs typeface="+mn-cs"/>
      </a:defRPr>
    </a:lvl3pPr>
    <a:lvl4pPr marL="1371600" algn="ctr" rtl="0" eaLnBrk="0" fontAlgn="base" hangingPunct="0">
      <a:spcBef>
        <a:spcPct val="50000"/>
      </a:spcBef>
      <a:spcAft>
        <a:spcPct val="0"/>
      </a:spcAft>
      <a:buFont typeface="Wingdings" pitchFamily="2" charset="2"/>
      <a:defRPr sz="2000" kern="1200">
        <a:solidFill>
          <a:schemeClr val="tx1"/>
        </a:solidFill>
        <a:latin typeface="Arial" charset="0"/>
        <a:ea typeface="ＭＳ Ｐゴシック" pitchFamily="34" charset="-128"/>
        <a:cs typeface="+mn-cs"/>
      </a:defRPr>
    </a:lvl4pPr>
    <a:lvl5pPr marL="1828800" algn="ctr" rtl="0" eaLnBrk="0" fontAlgn="base" hangingPunct="0">
      <a:spcBef>
        <a:spcPct val="50000"/>
      </a:spcBef>
      <a:spcAft>
        <a:spcPct val="0"/>
      </a:spcAft>
      <a:buFont typeface="Wingdings" pitchFamily="2" charset="2"/>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1680">
          <p15:clr>
            <a:srgbClr val="A4A3A4"/>
          </p15:clr>
        </p15:guide>
        <p15:guide id="2" pos="1488">
          <p15:clr>
            <a:srgbClr val="A4A3A4"/>
          </p15:clr>
        </p15:guide>
      </p15:sldGuideLst>
    </p:ext>
    <p:ext uri="{2D200454-40CA-4A62-9FC3-DE9A4176ACB9}">
      <p15:notesGuideLst xmlns="" xmlns:p15="http://schemas.microsoft.com/office/powerpoint/2012/main">
        <p15:guide id="1" orient="horz" pos="3090">
          <p15:clr>
            <a:srgbClr val="A4A3A4"/>
          </p15:clr>
        </p15:guide>
        <p15:guide id="2" pos="208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CC"/>
    <a:srgbClr val="0F5494"/>
    <a:srgbClr val="FFFFFF"/>
    <a:srgbClr val="3366FF"/>
    <a:srgbClr val="CCFF99"/>
    <a:srgbClr val="FFCCCC"/>
    <a:srgbClr val="FFFFCC"/>
    <a:srgbClr val="074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105" autoAdjust="0"/>
    <p:restoredTop sz="83086" autoAdjust="0"/>
  </p:normalViewPr>
  <p:slideViewPr>
    <p:cSldViewPr>
      <p:cViewPr varScale="1">
        <p:scale>
          <a:sx n="101" d="100"/>
          <a:sy n="101" d="100"/>
        </p:scale>
        <p:origin x="-1914" y="-90"/>
      </p:cViewPr>
      <p:guideLst>
        <p:guide orient="horz" pos="1680"/>
        <p:guide pos="1488"/>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54" d="100"/>
          <a:sy n="54" d="100"/>
        </p:scale>
        <p:origin x="3564" y="96"/>
      </p:cViewPr>
      <p:guideLst>
        <p:guide orient="horz" pos="3090"/>
        <p:guide pos="2086"/>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70200" cy="4905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762000">
              <a:spcBef>
                <a:spcPct val="0"/>
              </a:spcBef>
              <a:buFontTx/>
              <a:buNone/>
              <a:defRPr sz="1000" i="1">
                <a:latin typeface="Times New Roman" pitchFamily="18" charset="0"/>
                <a:ea typeface="+mn-ea"/>
              </a:defRPr>
            </a:lvl1pPr>
          </a:lstStyle>
          <a:p>
            <a:pPr>
              <a:defRPr/>
            </a:pPr>
            <a:endParaRPr lang="en-US"/>
          </a:p>
        </p:txBody>
      </p:sp>
      <p:sp>
        <p:nvSpPr>
          <p:cNvPr id="3075" name="Rectangle 3"/>
          <p:cNvSpPr>
            <a:spLocks noGrp="1" noChangeArrowheads="1"/>
          </p:cNvSpPr>
          <p:nvPr>
            <p:ph type="dt" sz="quarter" idx="1"/>
          </p:nvPr>
        </p:nvSpPr>
        <p:spPr bwMode="auto">
          <a:xfrm>
            <a:off x="3752850" y="0"/>
            <a:ext cx="2870200" cy="4905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762000">
              <a:spcBef>
                <a:spcPct val="0"/>
              </a:spcBef>
              <a:buFontTx/>
              <a:buNone/>
              <a:defRPr sz="1000" i="1">
                <a:latin typeface="Times New Roman" pitchFamily="18" charset="0"/>
                <a:ea typeface="+mn-ea"/>
              </a:defRPr>
            </a:lvl1pPr>
          </a:lstStyle>
          <a:p>
            <a:pPr>
              <a:defRPr/>
            </a:pPr>
            <a:endParaRPr lang="en-US"/>
          </a:p>
        </p:txBody>
      </p:sp>
      <p:sp>
        <p:nvSpPr>
          <p:cNvPr id="3076" name="Rectangle 4"/>
          <p:cNvSpPr>
            <a:spLocks noGrp="1" noChangeArrowheads="1"/>
          </p:cNvSpPr>
          <p:nvPr>
            <p:ph type="ftr" sz="quarter" idx="2"/>
          </p:nvPr>
        </p:nvSpPr>
        <p:spPr bwMode="auto">
          <a:xfrm>
            <a:off x="0" y="9320213"/>
            <a:ext cx="2870200" cy="49053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762000">
              <a:spcBef>
                <a:spcPct val="0"/>
              </a:spcBef>
              <a:buFontTx/>
              <a:buNone/>
              <a:defRPr sz="1000" i="1">
                <a:latin typeface="Times New Roman" pitchFamily="18" charset="0"/>
                <a:ea typeface="+mn-ea"/>
              </a:defRPr>
            </a:lvl1pPr>
          </a:lstStyle>
          <a:p>
            <a:pPr>
              <a:defRPr/>
            </a:pPr>
            <a:endParaRPr lang="en-US"/>
          </a:p>
        </p:txBody>
      </p:sp>
      <p:sp>
        <p:nvSpPr>
          <p:cNvPr id="3077" name="Rectangle 5"/>
          <p:cNvSpPr>
            <a:spLocks noGrp="1" noChangeArrowheads="1"/>
          </p:cNvSpPr>
          <p:nvPr>
            <p:ph type="sldNum" sz="quarter" idx="3"/>
          </p:nvPr>
        </p:nvSpPr>
        <p:spPr bwMode="auto">
          <a:xfrm>
            <a:off x="3752850" y="9320213"/>
            <a:ext cx="2870200" cy="49053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762000">
              <a:spcBef>
                <a:spcPct val="0"/>
              </a:spcBef>
              <a:buFontTx/>
              <a:buNone/>
              <a:defRPr sz="1000" i="1">
                <a:latin typeface="Times New Roman" pitchFamily="18" charset="0"/>
                <a:ea typeface="+mn-ea"/>
              </a:defRPr>
            </a:lvl1pPr>
          </a:lstStyle>
          <a:p>
            <a:pPr>
              <a:defRPr/>
            </a:pPr>
            <a:fld id="{9F7CBCD7-132F-4995-B030-CC8414D4536A}" type="slidenum">
              <a:rPr lang="en-US"/>
              <a:pPr>
                <a:defRPr/>
              </a:pPr>
              <a:t>‹#›</a:t>
            </a:fld>
            <a:endParaRPr lang="en-US"/>
          </a:p>
        </p:txBody>
      </p:sp>
    </p:spTree>
    <p:extLst>
      <p:ext uri="{BB962C8B-B14F-4D97-AF65-F5344CB8AC3E}">
        <p14:creationId xmlns:p14="http://schemas.microsoft.com/office/powerpoint/2010/main" val="3850147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100000"/>
                <a:invGamma/>
              </a:scheme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870200" cy="4905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762000">
              <a:spcBef>
                <a:spcPct val="0"/>
              </a:spcBef>
              <a:buFontTx/>
              <a:buNone/>
              <a:defRPr sz="1000" i="1">
                <a:latin typeface="Times New Roman" pitchFamily="18" charset="0"/>
                <a:ea typeface="+mn-ea"/>
              </a:defRPr>
            </a:lvl1pPr>
          </a:lstStyle>
          <a:p>
            <a:pPr>
              <a:defRPr/>
            </a:pPr>
            <a:endParaRPr lang="en-US"/>
          </a:p>
        </p:txBody>
      </p:sp>
      <p:sp>
        <p:nvSpPr>
          <p:cNvPr id="2051" name="Rectangle 3"/>
          <p:cNvSpPr>
            <a:spLocks noGrp="1" noChangeArrowheads="1"/>
          </p:cNvSpPr>
          <p:nvPr>
            <p:ph type="dt" idx="1"/>
          </p:nvPr>
        </p:nvSpPr>
        <p:spPr bwMode="auto">
          <a:xfrm>
            <a:off x="3752850" y="0"/>
            <a:ext cx="2870200" cy="4905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762000">
              <a:spcBef>
                <a:spcPct val="0"/>
              </a:spcBef>
              <a:buFontTx/>
              <a:buNone/>
              <a:defRPr sz="1000" i="1">
                <a:latin typeface="Times New Roman" pitchFamily="18" charset="0"/>
                <a:ea typeface="+mn-ea"/>
              </a:defRPr>
            </a:lvl1pPr>
          </a:lstStyle>
          <a:p>
            <a:pPr>
              <a:defRPr/>
            </a:pPr>
            <a:endParaRPr lang="en-US"/>
          </a:p>
        </p:txBody>
      </p:sp>
      <p:sp>
        <p:nvSpPr>
          <p:cNvPr id="2052" name="Rectangle 4"/>
          <p:cNvSpPr>
            <a:spLocks noGrp="1" noChangeArrowheads="1"/>
          </p:cNvSpPr>
          <p:nvPr>
            <p:ph type="ftr" sz="quarter" idx="4"/>
          </p:nvPr>
        </p:nvSpPr>
        <p:spPr bwMode="auto">
          <a:xfrm>
            <a:off x="0" y="9320213"/>
            <a:ext cx="2870200" cy="49053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762000">
              <a:spcBef>
                <a:spcPct val="0"/>
              </a:spcBef>
              <a:buFontTx/>
              <a:buNone/>
              <a:defRPr sz="1000" i="1">
                <a:latin typeface="Times New Roman" pitchFamily="18" charset="0"/>
                <a:ea typeface="+mn-ea"/>
              </a:defRPr>
            </a:lvl1pPr>
          </a:lstStyle>
          <a:p>
            <a:pPr>
              <a:defRPr/>
            </a:pPr>
            <a:endParaRPr lang="en-US"/>
          </a:p>
        </p:txBody>
      </p:sp>
      <p:sp>
        <p:nvSpPr>
          <p:cNvPr id="2053" name="Rectangle 5"/>
          <p:cNvSpPr>
            <a:spLocks noGrp="1" noChangeArrowheads="1"/>
          </p:cNvSpPr>
          <p:nvPr>
            <p:ph type="sldNum" sz="quarter" idx="5"/>
          </p:nvPr>
        </p:nvSpPr>
        <p:spPr bwMode="auto">
          <a:xfrm>
            <a:off x="3752850" y="9320213"/>
            <a:ext cx="2870200" cy="490537"/>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762000">
              <a:spcBef>
                <a:spcPct val="0"/>
              </a:spcBef>
              <a:buFontTx/>
              <a:buNone/>
              <a:defRPr sz="1000" i="1">
                <a:latin typeface="Times New Roman" pitchFamily="18" charset="0"/>
                <a:ea typeface="+mn-ea"/>
              </a:defRPr>
            </a:lvl1pPr>
          </a:lstStyle>
          <a:p>
            <a:pPr>
              <a:defRPr/>
            </a:pPr>
            <a:fld id="{B5D316F5-538B-45DA-8AC1-C128B7ED45DF}" type="slidenum">
              <a:rPr lang="en-US"/>
              <a:pPr>
                <a:defRPr/>
              </a:pPr>
              <a:t>‹#›</a:t>
            </a:fld>
            <a:endParaRPr lang="en-US"/>
          </a:p>
        </p:txBody>
      </p:sp>
      <p:sp>
        <p:nvSpPr>
          <p:cNvPr id="2054" name="Rectangle 6"/>
          <p:cNvSpPr>
            <a:spLocks noGrp="1" noChangeArrowheads="1"/>
          </p:cNvSpPr>
          <p:nvPr>
            <p:ph type="body" sz="quarter" idx="3"/>
          </p:nvPr>
        </p:nvSpPr>
        <p:spPr bwMode="auto">
          <a:xfrm>
            <a:off x="741363" y="3843338"/>
            <a:ext cx="5440362" cy="5097462"/>
          </a:xfrm>
          <a:prstGeom prst="rect">
            <a:avLst/>
          </a:prstGeom>
          <a:noFill/>
          <a:ln w="9525">
            <a:noFill/>
            <a:miter lim="800000"/>
            <a:headEnd/>
            <a:tailEnd/>
          </a:ln>
          <a:effectLst/>
        </p:spPr>
        <p:txBody>
          <a:bodyPr vert="horz" wrap="square" lIns="88900" tIns="42862" rIns="88900" bIns="42862" numCol="1" anchor="t" anchorCtr="0" compatLnSpc="1">
            <a:prstTxWarp prst="textNoShape">
              <a:avLst/>
            </a:prstTxWarp>
          </a:bodyPr>
          <a:lstStyle/>
          <a:p>
            <a:pPr lvl="0"/>
            <a:r>
              <a:rPr lang="en-US" noProof="0" smtClean="0"/>
              <a:t>Cliquez pour modifier le style de texte du masque</a:t>
            </a:r>
          </a:p>
          <a:p>
            <a:pPr lvl="1"/>
            <a:r>
              <a:rPr lang="en-US" noProof="0" smtClean="0"/>
              <a:t>Second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22535" name="Rectangle 7"/>
          <p:cNvSpPr>
            <a:spLocks noGrp="1" noRot="1" noChangeAspect="1" noChangeArrowheads="1" noTextEdit="1"/>
          </p:cNvSpPr>
          <p:nvPr>
            <p:ph type="sldImg" idx="2"/>
          </p:nvPr>
        </p:nvSpPr>
        <p:spPr bwMode="auto">
          <a:xfrm>
            <a:off x="736600" y="792163"/>
            <a:ext cx="5151438" cy="3863975"/>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013450" y="109538"/>
            <a:ext cx="177800" cy="450850"/>
          </a:xfrm>
          <a:prstGeom prst="rect">
            <a:avLst/>
          </a:prstGeom>
          <a:noFill/>
          <a:ln w="9525">
            <a:noFill/>
            <a:miter lim="800000"/>
            <a:headEnd/>
            <a:tailEnd/>
          </a:ln>
          <a:effectLst/>
        </p:spPr>
        <p:txBody>
          <a:bodyPr wrap="none" lIns="88900" tIns="42862" rIns="88900" bIns="42862" anchor="ctr">
            <a:spAutoFit/>
          </a:bodyPr>
          <a:lstStyle/>
          <a:p>
            <a:pPr algn="l" defTabSz="762000">
              <a:buFontTx/>
              <a:buNone/>
              <a:defRPr/>
            </a:pPr>
            <a:endParaRPr lang="en-GB" sz="2400">
              <a:latin typeface="Times New Roman" pitchFamily="18" charset="0"/>
              <a:ea typeface="+mn-ea"/>
            </a:endParaRPr>
          </a:p>
        </p:txBody>
      </p:sp>
    </p:spTree>
    <p:extLst>
      <p:ext uri="{BB962C8B-B14F-4D97-AF65-F5344CB8AC3E}">
        <p14:creationId xmlns:p14="http://schemas.microsoft.com/office/powerpoint/2010/main" val="1212017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Helvetic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Helvetic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Helvetic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Helvetic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Helvetic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endParaRPr lang="en-US" altLang="en-US" smtClean="0"/>
          </a:p>
        </p:txBody>
      </p:sp>
      <p:sp>
        <p:nvSpPr>
          <p:cNvPr id="46084"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36635" indent="-283321" eaLnBrk="0" hangingPunct="0">
              <a:defRPr sz="1200">
                <a:solidFill>
                  <a:srgbClr val="0F5494"/>
                </a:solidFill>
                <a:latin typeface="Verdana" pitchFamily="34" charset="0"/>
              </a:defRPr>
            </a:lvl2pPr>
            <a:lvl3pPr marL="1133285" indent="-226657" eaLnBrk="0" hangingPunct="0">
              <a:defRPr sz="1200">
                <a:solidFill>
                  <a:srgbClr val="0F5494"/>
                </a:solidFill>
                <a:latin typeface="Verdana" pitchFamily="34" charset="0"/>
              </a:defRPr>
            </a:lvl3pPr>
            <a:lvl4pPr marL="1586598" indent="-226657" eaLnBrk="0" hangingPunct="0">
              <a:defRPr sz="1200">
                <a:solidFill>
                  <a:srgbClr val="0F5494"/>
                </a:solidFill>
                <a:latin typeface="Verdana" pitchFamily="34" charset="0"/>
              </a:defRPr>
            </a:lvl4pPr>
            <a:lvl5pPr marL="2039912" indent="-226657" eaLnBrk="0" hangingPunct="0">
              <a:defRPr sz="1200">
                <a:solidFill>
                  <a:srgbClr val="0F5494"/>
                </a:solidFill>
                <a:latin typeface="Verdana" pitchFamily="34" charset="0"/>
              </a:defRPr>
            </a:lvl5pPr>
            <a:lvl6pPr marL="2493226" indent="-226657" eaLnBrk="0" fontAlgn="base" hangingPunct="0">
              <a:spcBef>
                <a:spcPct val="0"/>
              </a:spcBef>
              <a:spcAft>
                <a:spcPct val="0"/>
              </a:spcAft>
              <a:defRPr sz="1200">
                <a:solidFill>
                  <a:srgbClr val="0F5494"/>
                </a:solidFill>
                <a:latin typeface="Verdana" pitchFamily="34" charset="0"/>
              </a:defRPr>
            </a:lvl6pPr>
            <a:lvl7pPr marL="2946540" indent="-226657" eaLnBrk="0" fontAlgn="base" hangingPunct="0">
              <a:spcBef>
                <a:spcPct val="0"/>
              </a:spcBef>
              <a:spcAft>
                <a:spcPct val="0"/>
              </a:spcAft>
              <a:defRPr sz="1200">
                <a:solidFill>
                  <a:srgbClr val="0F5494"/>
                </a:solidFill>
                <a:latin typeface="Verdana" pitchFamily="34" charset="0"/>
              </a:defRPr>
            </a:lvl7pPr>
            <a:lvl8pPr marL="3399854" indent="-226657" eaLnBrk="0" fontAlgn="base" hangingPunct="0">
              <a:spcBef>
                <a:spcPct val="0"/>
              </a:spcBef>
              <a:spcAft>
                <a:spcPct val="0"/>
              </a:spcAft>
              <a:defRPr sz="1200">
                <a:solidFill>
                  <a:srgbClr val="0F5494"/>
                </a:solidFill>
                <a:latin typeface="Verdana" pitchFamily="34" charset="0"/>
              </a:defRPr>
            </a:lvl8pPr>
            <a:lvl9pPr marL="3853167" indent="-226657" eaLnBrk="0" fontAlgn="base" hangingPunct="0">
              <a:spcBef>
                <a:spcPct val="0"/>
              </a:spcBef>
              <a:spcAft>
                <a:spcPct val="0"/>
              </a:spcAft>
              <a:defRPr sz="1200">
                <a:solidFill>
                  <a:srgbClr val="0F5494"/>
                </a:solidFill>
                <a:latin typeface="Verdana" pitchFamily="34" charset="0"/>
              </a:defRPr>
            </a:lvl9pPr>
          </a:lstStyle>
          <a:p>
            <a:pPr eaLnBrk="1" hangingPunct="1"/>
            <a:fld id="{37EED0FD-5630-4F13-976A-1C05DE4FF1DF}" type="slidenum">
              <a:rPr lang="en-GB" altLang="en-US">
                <a:solidFill>
                  <a:prstClr val="black"/>
                </a:solidFill>
                <a:latin typeface="Arial" charset="0"/>
              </a:rPr>
              <a:pPr eaLnBrk="1" hangingPunct="1"/>
              <a:t>1</a:t>
            </a:fld>
            <a:endParaRPr lang="en-GB" altLang="en-US">
              <a:solidFill>
                <a:prstClr val="black"/>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SDMX Converter has been developed in the context of the SODI project.</a:t>
            </a:r>
          </a:p>
          <a:p>
            <a:r>
              <a:rPr lang="en-US" sz="1200" dirty="0" smtClean="0"/>
              <a:t>It is a Java tool that allows converting from/to various dataset types based on SDMX-ML DSDs.</a:t>
            </a:r>
          </a:p>
          <a:p>
            <a:endParaRPr lang="en-US" sz="1200" dirty="0" smtClean="0"/>
          </a:p>
          <a:p>
            <a:r>
              <a:rPr lang="en-US" sz="1200" dirty="0" smtClean="0"/>
              <a:t>The allowed types between which the Converter is capable of converting are:</a:t>
            </a:r>
          </a:p>
          <a:p>
            <a:pPr>
              <a:buFontTx/>
              <a:buChar char="•"/>
            </a:pPr>
            <a:r>
              <a:rPr lang="en-US" sz="1200" dirty="0" smtClean="0"/>
              <a:t>SDMX-ML formats (in order to go from/to Cross-Sectional type the DSD should contain Cross-Sectional information and </a:t>
            </a:r>
            <a:r>
              <a:rPr lang="en-US" sz="1200" dirty="0" err="1" smtClean="0"/>
              <a:t>TimeDimension</a:t>
            </a:r>
            <a:r>
              <a:rPr lang="en-US" sz="1200" dirty="0" smtClean="0"/>
              <a:t>)</a:t>
            </a:r>
          </a:p>
          <a:p>
            <a:pPr>
              <a:buFontTx/>
              <a:buChar char="•"/>
            </a:pPr>
            <a:r>
              <a:rPr lang="en-US" sz="1200" dirty="0" smtClean="0"/>
              <a:t>GESMES/TS (aka SDMX-EDI) (not capable of converting from/to SDMX-ML Cross-Sectional format)</a:t>
            </a:r>
          </a:p>
          <a:p>
            <a:pPr>
              <a:buFontTx/>
              <a:buChar char="•"/>
            </a:pPr>
            <a:r>
              <a:rPr lang="en-US" sz="1200" dirty="0" smtClean="0"/>
              <a:t>GESMES/2.1 and GESMES/DSIS</a:t>
            </a:r>
          </a:p>
          <a:p>
            <a:pPr>
              <a:buFontTx/>
              <a:buChar char="•"/>
            </a:pPr>
            <a:r>
              <a:rPr lang="en-US" sz="1200" dirty="0" smtClean="0"/>
              <a:t>CSV, FLR, EXCEL,</a:t>
            </a:r>
            <a:r>
              <a:rPr lang="en-US" sz="1200" baseline="0" dirty="0" smtClean="0"/>
              <a:t> DSPL</a:t>
            </a:r>
            <a:r>
              <a:rPr lang="en-US" sz="1200" dirty="0" smtClean="0"/>
              <a:t> (supports mapping mechanism and parametric delimiter for CSV. Converting to CSV/FLR from other formats may result in loss of attributes attached at a higher level than observation.)</a:t>
            </a:r>
            <a:endParaRPr lang="el-GR" sz="1200" smtClean="0"/>
          </a:p>
          <a:p>
            <a:endParaRPr lang="en-GB" dirty="0"/>
          </a:p>
        </p:txBody>
      </p:sp>
      <p:sp>
        <p:nvSpPr>
          <p:cNvPr id="4" name="Slide Number Placeholder 3"/>
          <p:cNvSpPr>
            <a:spLocks noGrp="1"/>
          </p:cNvSpPr>
          <p:nvPr>
            <p:ph type="sldNum" sz="quarter" idx="10"/>
          </p:nvPr>
        </p:nvSpPr>
        <p:spPr/>
        <p:txBody>
          <a:bodyPr/>
          <a:lstStyle/>
          <a:p>
            <a:pPr>
              <a:defRPr/>
            </a:pPr>
            <a:fld id="{B5D316F5-538B-45DA-8AC1-C128B7ED45DF}" type="slidenum">
              <a:rPr lang="en-US" smtClean="0"/>
              <a:pPr>
                <a:defRPr/>
              </a:pPr>
              <a:t>2</a:t>
            </a:fld>
            <a:endParaRPr lang="en-US" dirty="0"/>
          </a:p>
        </p:txBody>
      </p:sp>
    </p:spTree>
    <p:extLst>
      <p:ext uri="{BB962C8B-B14F-4D97-AF65-F5344CB8AC3E}">
        <p14:creationId xmlns:p14="http://schemas.microsoft.com/office/powerpoint/2010/main" val="3541281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sldNum" sz="quarter" idx="5"/>
          </p:nvPr>
        </p:nvSpPr>
        <p:spPr>
          <a:noFill/>
        </p:spPr>
        <p:txBody>
          <a:bodyPr/>
          <a:lstStyle/>
          <a:p>
            <a:fld id="{93465067-FCB9-4593-92A5-8F0E9ED06057}" type="slidenum">
              <a:rPr lang="en-US" smtClean="0">
                <a:ea typeface="ＭＳ Ｐゴシック" pitchFamily="34" charset="-128"/>
              </a:rPr>
              <a:pPr/>
              <a:t>3</a:t>
            </a:fld>
            <a:endParaRPr lang="en-US" smtClean="0">
              <a:ea typeface="ＭＳ Ｐゴシック" pitchFamily="34" charset="-128"/>
            </a:endParaRPr>
          </a:p>
        </p:txBody>
      </p:sp>
      <p:sp>
        <p:nvSpPr>
          <p:cNvPr id="34819" name="Rectangle 2"/>
          <p:cNvSpPr>
            <a:spLocks noGrp="1" noRot="1" noChangeAspect="1" noChangeArrowheads="1" noTextEdit="1"/>
          </p:cNvSpPr>
          <p:nvPr>
            <p:ph type="sldImg"/>
          </p:nvPr>
        </p:nvSpPr>
        <p:spPr>
          <a:xfrm>
            <a:off x="858838" y="735013"/>
            <a:ext cx="4905375" cy="3679825"/>
          </a:xfrm>
          <a:ln/>
        </p:spPr>
      </p:sp>
      <p:sp>
        <p:nvSpPr>
          <p:cNvPr id="34820" name="Rectangle 3"/>
          <p:cNvSpPr>
            <a:spLocks noGrp="1" noChangeArrowheads="1"/>
          </p:cNvSpPr>
          <p:nvPr>
            <p:ph type="body" idx="1"/>
          </p:nvPr>
        </p:nvSpPr>
        <p:spPr>
          <a:xfrm>
            <a:off x="882650" y="4660900"/>
            <a:ext cx="4857750" cy="4414838"/>
          </a:xfrm>
          <a:noFill/>
          <a:ln/>
        </p:spPr>
        <p:txBody>
          <a:bodyPr/>
          <a:lstStyle/>
          <a:p>
            <a:r>
              <a:rPr lang="en-US" smtClean="0">
                <a:solidFill>
                  <a:schemeClr val="bg1"/>
                </a:solidFill>
              </a:rPr>
              <a:t>&lt;pagebreak&gt;</a:t>
            </a:r>
          </a:p>
          <a:p>
            <a:r>
              <a:rPr lang="en-GB" smtClean="0">
                <a:solidFill>
                  <a:schemeClr val="bg1"/>
                </a:solidFill>
                <a:latin typeface="Arial" charset="0"/>
                <a:cs typeface="Arial" charset="0"/>
              </a:rPr>
              <a:t>The conversion process comprises two main activities; reading an input data message and writing out the converted data message. </a:t>
            </a:r>
            <a:endParaRPr lang="en-US" smtClean="0">
              <a:solidFill>
                <a:schemeClr val="bg1"/>
              </a:solidFill>
              <a:latin typeface="Arial" charset="0"/>
              <a:cs typeface="Arial" charset="0"/>
            </a:endParaRPr>
          </a:p>
          <a:p>
            <a:endParaRPr lang="en-US" smtClean="0">
              <a:solidFill>
                <a:schemeClr val="bg1"/>
              </a:solidFill>
              <a:latin typeface="Arial" charset="0"/>
              <a:cs typeface="Arial" charset="0"/>
            </a:endParaRPr>
          </a:p>
          <a:p>
            <a:r>
              <a:rPr lang="en-US" smtClean="0">
                <a:solidFill>
                  <a:schemeClr val="bg1"/>
                </a:solidFill>
                <a:latin typeface="Arial" charset="0"/>
                <a:cs typeface="Arial" charset="0"/>
              </a:rPr>
              <a:t>The are specific modules that read and write datasets i.e SDMX-ML (Compact, Generic, Utility, Cross-Sectional) Gesmes (TS, 2.1, DSIS) Flat files (CSV FLR). The information of a dataset to converter is stored in classes that are based on the SDMX Information Model v2.0. These classes play the role of an  intermediate format between readers and writers.</a:t>
            </a:r>
          </a:p>
          <a:p>
            <a:endParaRPr lang="en-US" smtClean="0">
              <a:solidFill>
                <a:schemeClr val="bg1"/>
              </a:solidFill>
              <a:latin typeface="Arial" charset="0"/>
              <a:cs typeface="Arial" charset="0"/>
            </a:endParaRPr>
          </a:p>
          <a:p>
            <a:r>
              <a:rPr lang="en-US" smtClean="0">
                <a:solidFill>
                  <a:schemeClr val="bg1"/>
                </a:solidFill>
                <a:latin typeface="Arial" charset="0"/>
                <a:cs typeface="Arial" charset="0"/>
              </a:rPr>
              <a:t>The Data Structure Definition related to the converted datasets is needed for performing a conversion. SDMX Converter, if it’s is not provided manually, can retrieved the DSD from the Registry.</a:t>
            </a:r>
            <a:endParaRPr lang="en-GB" smtClean="0">
              <a:solidFill>
                <a:schemeClr val="bg1"/>
              </a:solidFill>
              <a:latin typeface="Arial" charset="0"/>
              <a:cs typeface="Arial" charset="0"/>
            </a:endParaRPr>
          </a:p>
        </p:txBody>
      </p:sp>
    </p:spTree>
    <p:extLst>
      <p:ext uri="{BB962C8B-B14F-4D97-AF65-F5344CB8AC3E}">
        <p14:creationId xmlns:p14="http://schemas.microsoft.com/office/powerpoint/2010/main" val="323948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sldNum" sz="quarter" idx="5"/>
          </p:nvPr>
        </p:nvSpPr>
        <p:spPr>
          <a:noFill/>
        </p:spPr>
        <p:txBody>
          <a:bodyPr/>
          <a:lstStyle/>
          <a:p>
            <a:fld id="{93465067-FCB9-4593-92A5-8F0E9ED06057}" type="slidenum">
              <a:rPr lang="en-US" smtClean="0">
                <a:ea typeface="ＭＳ Ｐゴシック" pitchFamily="34" charset="-128"/>
              </a:rPr>
              <a:pPr/>
              <a:t>5</a:t>
            </a:fld>
            <a:endParaRPr lang="en-US" smtClean="0">
              <a:ea typeface="ＭＳ Ｐゴシック" pitchFamily="34" charset="-128"/>
            </a:endParaRPr>
          </a:p>
        </p:txBody>
      </p:sp>
      <p:sp>
        <p:nvSpPr>
          <p:cNvPr id="34819" name="Rectangle 2"/>
          <p:cNvSpPr>
            <a:spLocks noGrp="1" noRot="1" noChangeAspect="1" noChangeArrowheads="1" noTextEdit="1"/>
          </p:cNvSpPr>
          <p:nvPr>
            <p:ph type="sldImg"/>
          </p:nvPr>
        </p:nvSpPr>
        <p:spPr>
          <a:xfrm>
            <a:off x="858838" y="735013"/>
            <a:ext cx="4905375" cy="3679825"/>
          </a:xfrm>
          <a:ln/>
        </p:spPr>
      </p:sp>
      <p:sp>
        <p:nvSpPr>
          <p:cNvPr id="34820" name="Rectangle 3"/>
          <p:cNvSpPr>
            <a:spLocks noGrp="1" noChangeArrowheads="1"/>
          </p:cNvSpPr>
          <p:nvPr>
            <p:ph type="body" idx="1"/>
          </p:nvPr>
        </p:nvSpPr>
        <p:spPr>
          <a:xfrm>
            <a:off x="882650" y="4660900"/>
            <a:ext cx="4857750" cy="4414838"/>
          </a:xfrm>
          <a:noFill/>
          <a:ln/>
        </p:spPr>
        <p:txBody>
          <a:bodyPr/>
          <a:lstStyle/>
          <a:p>
            <a:r>
              <a:rPr lang="en-US" smtClean="0">
                <a:solidFill>
                  <a:schemeClr val="bg1"/>
                </a:solidFill>
              </a:rPr>
              <a:t>&lt;pagebreak&gt;</a:t>
            </a:r>
          </a:p>
          <a:p>
            <a:r>
              <a:rPr lang="en-GB" smtClean="0">
                <a:solidFill>
                  <a:schemeClr val="bg1"/>
                </a:solidFill>
                <a:latin typeface="Arial" charset="0"/>
                <a:cs typeface="Arial" charset="0"/>
              </a:rPr>
              <a:t>The conversion process comprises two main activities; reading an input data message and writing out the converted data message. </a:t>
            </a:r>
            <a:endParaRPr lang="en-US" smtClean="0">
              <a:solidFill>
                <a:schemeClr val="bg1"/>
              </a:solidFill>
              <a:latin typeface="Arial" charset="0"/>
              <a:cs typeface="Arial" charset="0"/>
            </a:endParaRPr>
          </a:p>
          <a:p>
            <a:endParaRPr lang="en-US" smtClean="0">
              <a:solidFill>
                <a:schemeClr val="bg1"/>
              </a:solidFill>
              <a:latin typeface="Arial" charset="0"/>
              <a:cs typeface="Arial" charset="0"/>
            </a:endParaRPr>
          </a:p>
          <a:p>
            <a:r>
              <a:rPr lang="en-US" smtClean="0">
                <a:solidFill>
                  <a:schemeClr val="bg1"/>
                </a:solidFill>
                <a:latin typeface="Arial" charset="0"/>
                <a:cs typeface="Arial" charset="0"/>
              </a:rPr>
              <a:t>The are specific modules that read and write datasets i.e SDMX-ML (Compact, Generic, Utility, Cross-Sectional) Gesmes (TS, 2.1, DSIS) Flat files (CSV FLR). The information of a dataset to converter is stored in classes that are based on the SDMX Information Model v2.0. These classes play the role of an  intermediate format between readers and writers.</a:t>
            </a:r>
          </a:p>
          <a:p>
            <a:endParaRPr lang="en-US" smtClean="0">
              <a:solidFill>
                <a:schemeClr val="bg1"/>
              </a:solidFill>
              <a:latin typeface="Arial" charset="0"/>
              <a:cs typeface="Arial" charset="0"/>
            </a:endParaRPr>
          </a:p>
          <a:p>
            <a:r>
              <a:rPr lang="en-US" smtClean="0">
                <a:solidFill>
                  <a:schemeClr val="bg1"/>
                </a:solidFill>
                <a:latin typeface="Arial" charset="0"/>
                <a:cs typeface="Arial" charset="0"/>
              </a:rPr>
              <a:t>The Data Structure Definition related to the converted datasets is needed for performing a conversion. SDMX Converter, if it’s is not provided manually, can retrieved the DSD from the Registry.</a:t>
            </a:r>
            <a:endParaRPr lang="en-GB" smtClean="0">
              <a:solidFill>
                <a:schemeClr val="bg1"/>
              </a:solidFill>
              <a:latin typeface="Arial" charset="0"/>
              <a:cs typeface="Arial" charset="0"/>
            </a:endParaRPr>
          </a:p>
        </p:txBody>
      </p:sp>
    </p:spTree>
    <p:extLst>
      <p:ext uri="{BB962C8B-B14F-4D97-AF65-F5344CB8AC3E}">
        <p14:creationId xmlns:p14="http://schemas.microsoft.com/office/powerpoint/2010/main" val="2852952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sldNum" sz="quarter" idx="5"/>
          </p:nvPr>
        </p:nvSpPr>
        <p:spPr>
          <a:noFill/>
        </p:spPr>
        <p:txBody>
          <a:bodyPr/>
          <a:lstStyle/>
          <a:p>
            <a:fld id="{97BA3D6A-4BD5-4A27-9DE4-6C77AEEDCD6B}" type="slidenum">
              <a:rPr lang="en-US" smtClean="0">
                <a:ea typeface="ＭＳ Ｐゴシック" pitchFamily="34" charset="-128"/>
              </a:rPr>
              <a:pPr/>
              <a:t>6</a:t>
            </a:fld>
            <a:endParaRPr lang="en-US" smtClean="0">
              <a:ea typeface="ＭＳ Ｐゴシック" pitchFamily="34" charset="-128"/>
            </a:endParaRPr>
          </a:p>
        </p:txBody>
      </p:sp>
      <p:sp>
        <p:nvSpPr>
          <p:cNvPr id="39939" name="Rectangle 2"/>
          <p:cNvSpPr>
            <a:spLocks noGrp="1" noRot="1" noChangeAspect="1" noChangeArrowheads="1" noTextEdit="1"/>
          </p:cNvSpPr>
          <p:nvPr>
            <p:ph type="sldImg"/>
          </p:nvPr>
        </p:nvSpPr>
        <p:spPr>
          <a:xfrm>
            <a:off x="858838" y="735013"/>
            <a:ext cx="4905375" cy="3679825"/>
          </a:xfrm>
          <a:ln/>
        </p:spPr>
      </p:sp>
      <p:sp>
        <p:nvSpPr>
          <p:cNvPr id="39940" name="Rectangle 3"/>
          <p:cNvSpPr>
            <a:spLocks noGrp="1" noChangeArrowheads="1"/>
          </p:cNvSpPr>
          <p:nvPr>
            <p:ph type="body" idx="1"/>
          </p:nvPr>
        </p:nvSpPr>
        <p:spPr>
          <a:xfrm>
            <a:off x="882650" y="4660900"/>
            <a:ext cx="4857750" cy="4414838"/>
          </a:xfrm>
          <a:noFill/>
          <a:ln/>
        </p:spPr>
        <p:txBody>
          <a:bodyPr/>
          <a:lstStyle/>
          <a:p>
            <a:endParaRPr lang="en-GB" dirty="0" smtClean="0"/>
          </a:p>
        </p:txBody>
      </p:sp>
    </p:spTree>
    <p:extLst>
      <p:ext uri="{BB962C8B-B14F-4D97-AF65-F5344CB8AC3E}">
        <p14:creationId xmlns:p14="http://schemas.microsoft.com/office/powerpoint/2010/main" val="1364422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a:t>
            </a:r>
            <a:r>
              <a:rPr lang="en-GB" baseline="0" dirty="0" smtClean="0"/>
              <a:t> are some mandatory fields, e.g. the DSD is mandatory, therefore, either loading from a file or from the Registry, it must be present. A message will appear if there are mandatory fields missing.</a:t>
            </a:r>
            <a:endParaRPr lang="en-GB" dirty="0"/>
          </a:p>
        </p:txBody>
      </p:sp>
      <p:sp>
        <p:nvSpPr>
          <p:cNvPr id="4" name="Slide Number Placeholder 3"/>
          <p:cNvSpPr>
            <a:spLocks noGrp="1"/>
          </p:cNvSpPr>
          <p:nvPr>
            <p:ph type="sldNum" sz="quarter" idx="10"/>
          </p:nvPr>
        </p:nvSpPr>
        <p:spPr/>
        <p:txBody>
          <a:bodyPr/>
          <a:lstStyle/>
          <a:p>
            <a:pPr>
              <a:defRPr/>
            </a:pPr>
            <a:fld id="{B5D316F5-538B-45DA-8AC1-C128B7ED45DF}"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181671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converter.bat -</a:t>
            </a:r>
            <a:r>
              <a:rPr lang="en-US" dirty="0" err="1" smtClean="0"/>
              <a:t>dsd_file</a:t>
            </a:r>
            <a:r>
              <a:rPr lang="en-US" dirty="0" smtClean="0"/>
              <a:t> "C:\ProjectsSharp\myOutputs\First_NA_MAIN_DSD.xml" -</a:t>
            </a:r>
            <a:r>
              <a:rPr lang="en-US" dirty="0" err="1" smtClean="0"/>
              <a:t>header_file</a:t>
            </a:r>
            <a:r>
              <a:rPr lang="en-US" dirty="0" smtClean="0"/>
              <a:t> "C:\ProjectsSharp\myOutputs\Input_DatasHeader.prop" -</a:t>
            </a:r>
            <a:r>
              <a:rPr lang="en-US" dirty="0" err="1" smtClean="0"/>
              <a:t>header_row</a:t>
            </a:r>
            <a:r>
              <a:rPr lang="en-US" dirty="0" smtClean="0"/>
              <a:t> DISREGARD_COLUMN_HEADER -delimiter ; "C:\ProjectsSharp\myOutputs\Input_Datas.csv" "C:\ProjectsSharp\myOutputs\CLI_Compact.xml" CSV COMPACT_SDMX</a:t>
            </a:r>
            <a:endParaRPr lang="en-US" dirty="0"/>
          </a:p>
        </p:txBody>
      </p:sp>
      <p:sp>
        <p:nvSpPr>
          <p:cNvPr id="4" name="Slide Number Placeholder 3"/>
          <p:cNvSpPr>
            <a:spLocks noGrp="1"/>
          </p:cNvSpPr>
          <p:nvPr>
            <p:ph type="sldNum" sz="quarter" idx="10"/>
          </p:nvPr>
        </p:nvSpPr>
        <p:spPr/>
        <p:txBody>
          <a:bodyPr/>
          <a:lstStyle/>
          <a:p>
            <a:pPr>
              <a:defRPr/>
            </a:pPr>
            <a:fld id="{B5D316F5-538B-45DA-8AC1-C128B7ED45DF}" type="slidenum">
              <a:rPr lang="en-US" smtClean="0"/>
              <a:pPr>
                <a:defRPr/>
              </a:pPr>
              <a:t>8</a:t>
            </a:fld>
            <a:endParaRPr lang="en-US"/>
          </a:p>
        </p:txBody>
      </p:sp>
    </p:spTree>
    <p:extLst>
      <p:ext uri="{BB962C8B-B14F-4D97-AF65-F5344CB8AC3E}">
        <p14:creationId xmlns:p14="http://schemas.microsoft.com/office/powerpoint/2010/main" val="1302440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sldNum" sz="quarter" idx="5"/>
          </p:nvPr>
        </p:nvSpPr>
        <p:spPr>
          <a:noFill/>
        </p:spPr>
        <p:txBody>
          <a:bodyPr/>
          <a:lstStyle/>
          <a:p>
            <a:fld id="{DA9AA871-FE83-4523-BD40-F297C1A01B77}" type="slidenum">
              <a:rPr lang="en-US" smtClean="0">
                <a:solidFill>
                  <a:prstClr val="black"/>
                </a:solidFill>
              </a:rPr>
              <a:pPr/>
              <a:t>9</a:t>
            </a:fld>
            <a:endParaRPr lang="en-US" smtClean="0">
              <a:solidFill>
                <a:prstClr val="black"/>
              </a:solidFill>
            </a:endParaRPr>
          </a:p>
        </p:txBody>
      </p:sp>
      <p:sp>
        <p:nvSpPr>
          <p:cNvPr id="38915" name="Rectangle 2"/>
          <p:cNvSpPr>
            <a:spLocks noGrp="1" noRot="1" noChangeAspect="1" noChangeArrowheads="1" noTextEdit="1"/>
          </p:cNvSpPr>
          <p:nvPr>
            <p:ph type="sldImg"/>
          </p:nvPr>
        </p:nvSpPr>
        <p:spPr>
          <a:xfrm>
            <a:off x="858838" y="735013"/>
            <a:ext cx="4905375" cy="3679825"/>
          </a:xfrm>
          <a:ln/>
        </p:spPr>
      </p:sp>
      <p:sp>
        <p:nvSpPr>
          <p:cNvPr id="38916" name="Rectangle 3"/>
          <p:cNvSpPr>
            <a:spLocks noGrp="1" noChangeArrowheads="1"/>
          </p:cNvSpPr>
          <p:nvPr>
            <p:ph type="body" idx="1"/>
          </p:nvPr>
        </p:nvSpPr>
        <p:spPr>
          <a:xfrm>
            <a:off x="882650" y="4660900"/>
            <a:ext cx="4857750" cy="4414838"/>
          </a:xfrm>
          <a:noFill/>
          <a:ln/>
        </p:spPr>
        <p:txBody>
          <a:bodyPr/>
          <a:lstStyle/>
          <a:p>
            <a:r>
              <a:rPr lang="en-US" dirty="0" smtClean="0">
                <a:solidFill>
                  <a:schemeClr val="bg1"/>
                </a:solidFill>
              </a:rPr>
              <a:t>&lt;</a:t>
            </a:r>
            <a:r>
              <a:rPr lang="en-US" dirty="0" err="1" smtClean="0">
                <a:solidFill>
                  <a:schemeClr val="bg1"/>
                </a:solidFill>
              </a:rPr>
              <a:t>pagebreak</a:t>
            </a:r>
            <a:r>
              <a:rPr lang="en-US" dirty="0" smtClean="0">
                <a:solidFill>
                  <a:schemeClr val="bg1"/>
                </a:solidFill>
              </a:rPr>
              <a:t>&gt;</a:t>
            </a:r>
            <a:endParaRPr lang="en-GB" dirty="0" smtClean="0">
              <a:solidFill>
                <a:schemeClr val="bg1"/>
              </a:solidFill>
            </a:endParaRPr>
          </a:p>
          <a:p>
            <a:pPr algn="just"/>
            <a:r>
              <a:rPr lang="en-GB" dirty="0" smtClean="0">
                <a:latin typeface="Arial" charset="0"/>
                <a:cs typeface="Arial" charset="0"/>
              </a:rPr>
              <a:t>The conversion process comprises two main activities; reading an input data message and writing out the converted data message. </a:t>
            </a:r>
          </a:p>
          <a:p>
            <a:pPr algn="just"/>
            <a:r>
              <a:rPr lang="en-GB" dirty="0" smtClean="0">
                <a:latin typeface="Arial" charset="0"/>
                <a:cs typeface="Arial" charset="0"/>
              </a:rPr>
              <a:t>In previous releases of this tool the first activity resulted in a populated data model, based on the SDMX v2.0 information model. The second activity used that populated data model to write the output message in the required target format. In other words the data model was used as an intermediate storage of the parsed data.</a:t>
            </a:r>
          </a:p>
          <a:p>
            <a:pPr algn="just"/>
            <a:r>
              <a:rPr lang="en-GB" dirty="0" smtClean="0">
                <a:latin typeface="Arial" charset="0"/>
                <a:cs typeface="Arial" charset="0"/>
              </a:rPr>
              <a:t> </a:t>
            </a:r>
          </a:p>
          <a:p>
            <a:pPr algn="just"/>
            <a:r>
              <a:rPr lang="en-GB" dirty="0" smtClean="0">
                <a:latin typeface="Arial" charset="0"/>
                <a:cs typeface="Arial" charset="0"/>
              </a:rPr>
              <a:t>That solution had a significant advantage; the data model was used as a common ‘format’ which all readers should write to and all writers read from. That way the number of possible combinations of source and target formats was significantly reduced; only conversion from all other formats to the data model ‘format’ and then from that back to all other formats needed be implemented.</a:t>
            </a:r>
          </a:p>
          <a:p>
            <a:pPr algn="just"/>
            <a:r>
              <a:rPr lang="en-GB" dirty="0" smtClean="0">
                <a:latin typeface="Arial" charset="0"/>
                <a:cs typeface="Arial" charset="0"/>
              </a:rPr>
              <a:t> </a:t>
            </a:r>
          </a:p>
          <a:p>
            <a:pPr algn="just"/>
            <a:r>
              <a:rPr lang="en-GB" dirty="0" smtClean="0">
                <a:latin typeface="Arial" charset="0"/>
                <a:cs typeface="Arial" charset="0"/>
              </a:rPr>
              <a:t>On the other hand that same solution had an apparent drawback; the whole data model should be stored on system memory, which could not be enough for large datasets, even for systems with very large amounts of available memory.</a:t>
            </a:r>
          </a:p>
          <a:p>
            <a:pPr algn="just"/>
            <a:r>
              <a:rPr lang="en-GB" dirty="0" smtClean="0">
                <a:latin typeface="Arial" charset="0"/>
                <a:cs typeface="Arial" charset="0"/>
              </a:rPr>
              <a:t> </a:t>
            </a:r>
          </a:p>
          <a:p>
            <a:pPr algn="just"/>
            <a:r>
              <a:rPr lang="en-GB" dirty="0" smtClean="0">
                <a:latin typeface="Arial" charset="0"/>
                <a:cs typeface="Arial" charset="0"/>
              </a:rPr>
              <a:t>To tackle that obstacle a redesign of the conversion process was needed. In this version of the conversion tool its readers and writers are sort of ‘plugged together, in the sense that all writers should implement a ‘Writer’ interface and all readers should be capable of making calls to that interface. While the data model is still used as an intermediary, this time only chunks of that model get stored in system memory. Each of those chunks accounts for only a portion of the complete data message, which may correspond to a populated </a:t>
            </a:r>
            <a:r>
              <a:rPr lang="en-GB" dirty="0" err="1" smtClean="0">
                <a:latin typeface="Arial" charset="0"/>
                <a:cs typeface="Arial" charset="0"/>
              </a:rPr>
              <a:t>timeseries</a:t>
            </a:r>
            <a:r>
              <a:rPr lang="en-GB" dirty="0" smtClean="0">
                <a:latin typeface="Arial" charset="0"/>
                <a:cs typeface="Arial" charset="0"/>
              </a:rPr>
              <a:t> (including all its observations), or sibling group (only attribute data, or dataset (only attribute data, not including its groups and </a:t>
            </a:r>
            <a:r>
              <a:rPr lang="en-GB" dirty="0" err="1" smtClean="0">
                <a:latin typeface="Arial" charset="0"/>
                <a:cs typeface="Arial" charset="0"/>
              </a:rPr>
              <a:t>timeseries</a:t>
            </a:r>
            <a:r>
              <a:rPr lang="en-GB" dirty="0" smtClean="0">
                <a:latin typeface="Arial" charset="0"/>
                <a:cs typeface="Arial" charset="0"/>
              </a:rPr>
              <a:t>), or a message header. As soon as one of those chunks is completely populated it is send to the ‘plugged writer, by calling the appropriate method of the Writer interface, and then is removed from system memory.</a:t>
            </a:r>
          </a:p>
          <a:p>
            <a:pPr algn="just"/>
            <a:r>
              <a:rPr lang="en-GB" dirty="0" smtClean="0">
                <a:latin typeface="Arial" charset="0"/>
                <a:cs typeface="Arial" charset="0"/>
              </a:rPr>
              <a:t> </a:t>
            </a:r>
          </a:p>
          <a:p>
            <a:pPr algn="just"/>
            <a:r>
              <a:rPr lang="en-GB" dirty="0" smtClean="0">
                <a:latin typeface="Arial" charset="0"/>
                <a:cs typeface="Arial" charset="0"/>
              </a:rPr>
              <a:t>The previous </a:t>
            </a:r>
            <a:r>
              <a:rPr lang="en-GB" smtClean="0">
                <a:latin typeface="Arial" charset="0"/>
                <a:cs typeface="Arial" charset="0"/>
              </a:rPr>
              <a:t>version</a:t>
            </a:r>
            <a:r>
              <a:rPr lang="en-GB" baseline="0" smtClean="0">
                <a:latin typeface="Arial" charset="0"/>
                <a:cs typeface="Arial" charset="0"/>
              </a:rPr>
              <a:t> follows Data </a:t>
            </a:r>
            <a:r>
              <a:rPr lang="en-GB" baseline="0" dirty="0" smtClean="0">
                <a:latin typeface="Arial" charset="0"/>
                <a:cs typeface="Arial" charset="0"/>
              </a:rPr>
              <a:t>Storage Model while the latest one follows a Streaming Model.</a:t>
            </a:r>
          </a:p>
          <a:p>
            <a:pPr algn="just"/>
            <a:endParaRPr lang="en-GB" dirty="0" smtClean="0">
              <a:latin typeface="Arial" charset="0"/>
              <a:cs typeface="Arial" charset="0"/>
            </a:endParaRPr>
          </a:p>
          <a:p>
            <a:pPr algn="just"/>
            <a:r>
              <a:rPr lang="en-GB" i="1" dirty="0" smtClean="0">
                <a:latin typeface="Arial" charset="0"/>
                <a:cs typeface="Arial" charset="0"/>
              </a:rPr>
              <a:t>Nevertheless, for backwards compatibility mostly, all readers and writers still provide a method implementing the previous solution of using a complete populated data model, bearing of course the aforementioned disadvantage.</a:t>
            </a:r>
            <a:endParaRPr lang="en-GB" dirty="0" smtClean="0">
              <a:latin typeface="Arial" charset="0"/>
              <a:cs typeface="Arial" charset="0"/>
            </a:endParaRPr>
          </a:p>
          <a:p>
            <a:endParaRPr lang="en-GB" dirty="0" smtClean="0"/>
          </a:p>
        </p:txBody>
      </p:sp>
    </p:spTree>
    <p:extLst>
      <p:ext uri="{BB962C8B-B14F-4D97-AF65-F5344CB8AC3E}">
        <p14:creationId xmlns:p14="http://schemas.microsoft.com/office/powerpoint/2010/main" val="2600897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a:spLocks noChangeArrowheads="1"/>
          </p:cNvSpPr>
          <p:nvPr/>
        </p:nvSpPr>
        <p:spPr bwMode="auto">
          <a:xfrm>
            <a:off x="-41301" y="981992"/>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US" altLang="en-US" sz="1800">
              <a:solidFill>
                <a:srgbClr val="FFFFFF"/>
              </a:solidFill>
            </a:endParaRPr>
          </a:p>
        </p:txBody>
      </p:sp>
      <p:pic>
        <p:nvPicPr>
          <p:cNvPr id="5" name="Picture 6" descr="LOGO CE-EN-quadri.eps"/>
          <p:cNvPicPr>
            <a:picLocks noChangeAspect="1"/>
          </p:cNvPicPr>
          <p:nvPr/>
        </p:nvPicPr>
        <p:blipFill>
          <a:blip r:embed="rId2" cstate="print"/>
          <a:srcRect/>
          <a:stretch>
            <a:fillRect/>
          </a:stretch>
        </p:blipFill>
        <p:spPr bwMode="auto">
          <a:xfrm>
            <a:off x="3957638" y="258763"/>
            <a:ext cx="1436687" cy="998537"/>
          </a:xfrm>
          <a:prstGeom prst="rect">
            <a:avLst/>
          </a:prstGeom>
          <a:noFill/>
          <a:ln w="9525">
            <a:noFill/>
            <a:miter lim="800000"/>
            <a:headEnd/>
            <a:tailEnd/>
          </a:ln>
        </p:spPr>
      </p:pic>
      <p:sp>
        <p:nvSpPr>
          <p:cNvPr id="3076" name="Rectangle 4"/>
          <p:cNvSpPr>
            <a:spLocks noGrp="1" noChangeArrowheads="1"/>
          </p:cNvSpPr>
          <p:nvPr>
            <p:ph type="ctrTitle"/>
          </p:nvPr>
        </p:nvSpPr>
        <p:spPr>
          <a:xfrm>
            <a:off x="395536" y="1700808"/>
            <a:ext cx="8640514" cy="1655167"/>
          </a:xfrm>
        </p:spPr>
        <p:txBody>
          <a:bodyPr/>
          <a:lstStyle>
            <a:lvl1pPr marL="3175" algn="ctr">
              <a:defRPr sz="4800">
                <a:solidFill>
                  <a:srgbClr val="FFD624"/>
                </a:solidFill>
              </a:defRPr>
            </a:lvl1pPr>
          </a:lstStyle>
          <a:p>
            <a:pPr lvl="0"/>
            <a:r>
              <a:rPr lang="en-US" altLang="en-US" noProof="0" smtClean="0"/>
              <a:t>Click to edit Master title style</a:t>
            </a:r>
            <a:endParaRPr lang="en-GB" altLang="en-US" noProof="0" dirty="0" smtClean="0"/>
          </a:p>
        </p:txBody>
      </p:sp>
      <p:sp>
        <p:nvSpPr>
          <p:cNvPr id="3077" name="Rectangle 5"/>
          <p:cNvSpPr>
            <a:spLocks noGrp="1" noChangeArrowheads="1"/>
          </p:cNvSpPr>
          <p:nvPr>
            <p:ph type="subTitle" idx="1"/>
          </p:nvPr>
        </p:nvSpPr>
        <p:spPr>
          <a:xfrm>
            <a:off x="395536" y="4221088"/>
            <a:ext cx="8640960" cy="1224037"/>
          </a:xfrm>
        </p:spPr>
        <p:txBody>
          <a:bodyPr/>
          <a:lstStyle>
            <a:lvl1pPr marL="0" indent="0" algn="r">
              <a:buFontTx/>
              <a:buNone/>
              <a:defRPr sz="2400" b="0" i="0">
                <a:solidFill>
                  <a:schemeClr val="bg1"/>
                </a:solidFill>
              </a:defRPr>
            </a:lvl1pPr>
          </a:lstStyle>
          <a:p>
            <a:pPr lvl="0"/>
            <a:r>
              <a:rPr lang="en-US" altLang="en-US" noProof="0" smtClean="0"/>
              <a:t>Click to edit Master subtitle style</a:t>
            </a:r>
            <a:endParaRPr lang="en-GB" altLang="en-US" noProof="0" dirty="0" smtClean="0"/>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fld id="{A1720B20-129A-44F9-9C67-5EA99BB00D64}" type="datetimeFigureOut">
              <a:rPr lang="en-US" smtClean="0"/>
              <a:t>9/19/2015</a:t>
            </a:fld>
            <a:endParaRPr lang="en-US"/>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endParaRPr lang="en-US"/>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fld id="{E91D2775-1E16-4079-B13D-1A1929CDDAF0}" type="slidenum">
              <a:rPr lang="en-US" smtClean="0"/>
              <a:t>‹#›</a:t>
            </a:fld>
            <a:endParaRPr lang="en-US"/>
          </a:p>
        </p:txBody>
      </p:sp>
      <p:sp>
        <p:nvSpPr>
          <p:cNvPr id="10" name="Rectangle 9"/>
          <p:cNvSpPr/>
          <p:nvPr/>
        </p:nvSpPr>
        <p:spPr>
          <a:xfrm>
            <a:off x="4089287" y="6669484"/>
            <a:ext cx="965426"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0" dirty="0" smtClean="0">
                <a:solidFill>
                  <a:srgbClr val="FFFF00"/>
                </a:solidFill>
              </a:rPr>
              <a:t>Eurostat</a:t>
            </a:r>
            <a:endParaRPr lang="en-US" sz="1400" b="0" dirty="0">
              <a:solidFill>
                <a:srgbClr val="FFFF00"/>
              </a:solidFill>
            </a:endParaRPr>
          </a:p>
        </p:txBody>
      </p:sp>
    </p:spTree>
    <p:extLst>
      <p:ext uri="{BB962C8B-B14F-4D97-AF65-F5344CB8AC3E}">
        <p14:creationId xmlns:p14="http://schemas.microsoft.com/office/powerpoint/2010/main" val="39567922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cs typeface="+mn-cs"/>
              </a:defRPr>
            </a:lvl1pPr>
          </a:lstStyle>
          <a:p>
            <a:pPr>
              <a:defRPr/>
            </a:pPr>
            <a:fld id="{8DE6C7E4-EB4E-44EF-AB5F-F8C0BAF0A0BE}" type="datetime1">
              <a:rPr lang="en-US" altLang="en-US"/>
              <a:pPr>
                <a:defRPr/>
              </a:pPr>
              <a:t>9/19/2015</a:t>
            </a:fld>
            <a:r>
              <a:rPr lang="en-US" altLang="en-US"/>
              <a:t>DIME SG                      5 December 2012</a:t>
            </a:r>
            <a:endParaRPr lang="en-GB" altLang="en-US"/>
          </a:p>
        </p:txBody>
      </p:sp>
      <p:sp>
        <p:nvSpPr>
          <p:cNvPr id="6"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7" name="Rectangle 6"/>
          <p:cNvSpPr>
            <a:spLocks noGrp="1" noChangeArrowheads="1"/>
          </p:cNvSpPr>
          <p:nvPr>
            <p:ph type="sldNum" sz="quarter" idx="12"/>
          </p:nvPr>
        </p:nvSpPr>
        <p:spPr/>
        <p:txBody>
          <a:bodyPr/>
          <a:lstStyle>
            <a:lvl1pPr>
              <a:defRPr>
                <a:solidFill>
                  <a:srgbClr val="133176"/>
                </a:solidFill>
              </a:defRPr>
            </a:lvl1pPr>
          </a:lstStyle>
          <a:p>
            <a:pPr>
              <a:defRPr/>
            </a:pPr>
            <a:fld id="{F65F20BF-CEE5-4072-9207-D858358ACD0D}" type="slidenum">
              <a:rPr lang="en-GB"/>
              <a:pPr>
                <a:defRPr/>
              </a:pPr>
              <a:t>‹#›</a:t>
            </a:fld>
            <a:endParaRPr lang="en-GB" dirty="0"/>
          </a:p>
        </p:txBody>
      </p:sp>
    </p:spTree>
    <p:extLst>
      <p:ext uri="{BB962C8B-B14F-4D97-AF65-F5344CB8AC3E}">
        <p14:creationId xmlns:p14="http://schemas.microsoft.com/office/powerpoint/2010/main" val="543431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cs typeface="+mn-cs"/>
              </a:defRPr>
            </a:lvl1pPr>
          </a:lstStyle>
          <a:p>
            <a:pPr>
              <a:defRPr/>
            </a:pPr>
            <a:fld id="{E441A707-9E13-4907-A637-31662DAA6757}" type="datetime1">
              <a:rPr lang="en-US" altLang="en-US"/>
              <a:pPr>
                <a:defRPr/>
              </a:pPr>
              <a:t>9/19/2015</a:t>
            </a:fld>
            <a:r>
              <a:rPr lang="en-US" altLang="en-US"/>
              <a:t>DIME SG                      5 December 2012</a:t>
            </a:r>
            <a:endParaRPr lang="en-GB" altLang="en-US"/>
          </a:p>
        </p:txBody>
      </p:sp>
      <p:sp>
        <p:nvSpPr>
          <p:cNvPr id="6"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7" name="Rectangle 6"/>
          <p:cNvSpPr>
            <a:spLocks noGrp="1" noChangeArrowheads="1"/>
          </p:cNvSpPr>
          <p:nvPr>
            <p:ph type="sldNum" sz="quarter" idx="12"/>
          </p:nvPr>
        </p:nvSpPr>
        <p:spPr/>
        <p:txBody>
          <a:bodyPr/>
          <a:lstStyle>
            <a:lvl1pPr>
              <a:defRPr>
                <a:solidFill>
                  <a:srgbClr val="133176"/>
                </a:solidFill>
              </a:defRPr>
            </a:lvl1pPr>
          </a:lstStyle>
          <a:p>
            <a:pPr>
              <a:defRPr/>
            </a:pPr>
            <a:fld id="{FE8992F6-DE4F-4C0C-90E6-9A70688BE00C}" type="slidenum">
              <a:rPr lang="en-GB"/>
              <a:pPr>
                <a:defRPr/>
              </a:pPr>
              <a:t>‹#›</a:t>
            </a:fld>
            <a:endParaRPr lang="en-GB" dirty="0"/>
          </a:p>
        </p:txBody>
      </p:sp>
    </p:spTree>
    <p:extLst>
      <p:ext uri="{BB962C8B-B14F-4D97-AF65-F5344CB8AC3E}">
        <p14:creationId xmlns:p14="http://schemas.microsoft.com/office/powerpoint/2010/main" val="3978794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a:cs typeface="+mn-cs"/>
              </a:defRPr>
            </a:lvl1pPr>
          </a:lstStyle>
          <a:p>
            <a:pPr>
              <a:defRPr/>
            </a:pPr>
            <a:fld id="{937EEC08-06C6-4D0E-94F7-EED19A754A40}" type="datetime1">
              <a:rPr lang="en-US" altLang="en-US"/>
              <a:pPr>
                <a:defRPr/>
              </a:pPr>
              <a:t>9/19/2015</a:t>
            </a:fld>
            <a:r>
              <a:rPr lang="en-US" altLang="en-US"/>
              <a:t>DIME SG                      5 December 2012</a:t>
            </a:r>
            <a:endParaRPr lang="en-GB" altLang="en-US"/>
          </a:p>
        </p:txBody>
      </p:sp>
      <p:sp>
        <p:nvSpPr>
          <p:cNvPr id="5"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6" name="Rectangle 6"/>
          <p:cNvSpPr>
            <a:spLocks noGrp="1" noChangeArrowheads="1"/>
          </p:cNvSpPr>
          <p:nvPr>
            <p:ph type="sldNum" sz="quarter" idx="12"/>
          </p:nvPr>
        </p:nvSpPr>
        <p:spPr/>
        <p:txBody>
          <a:bodyPr/>
          <a:lstStyle>
            <a:lvl1pPr>
              <a:defRPr>
                <a:solidFill>
                  <a:srgbClr val="133176"/>
                </a:solidFill>
              </a:defRPr>
            </a:lvl1pPr>
          </a:lstStyle>
          <a:p>
            <a:pPr>
              <a:defRPr/>
            </a:pPr>
            <a:fld id="{458449B1-CD81-4FEA-9CC3-D1A238962C30}" type="slidenum">
              <a:rPr lang="en-GB"/>
              <a:pPr>
                <a:defRPr/>
              </a:pPr>
              <a:t>‹#›</a:t>
            </a:fld>
            <a:endParaRPr lang="en-GB" dirty="0"/>
          </a:p>
        </p:txBody>
      </p:sp>
    </p:spTree>
    <p:extLst>
      <p:ext uri="{BB962C8B-B14F-4D97-AF65-F5344CB8AC3E}">
        <p14:creationId xmlns:p14="http://schemas.microsoft.com/office/powerpoint/2010/main" val="915598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4"/>
          <p:cNvSpPr>
            <a:spLocks noGrp="1" noChangeArrowheads="1"/>
          </p:cNvSpPr>
          <p:nvPr>
            <p:ph type="dt" sz="half" idx="10"/>
          </p:nvPr>
        </p:nvSpPr>
        <p:spPr/>
        <p:txBody>
          <a:bodyPr/>
          <a:lstStyle>
            <a:lvl1pPr>
              <a:defRPr>
                <a:cs typeface="+mn-cs"/>
              </a:defRPr>
            </a:lvl1pPr>
          </a:lstStyle>
          <a:p>
            <a:pPr>
              <a:defRPr/>
            </a:pPr>
            <a:fld id="{DD56F747-71A4-49FD-979A-91D56A5C658E}" type="datetime1">
              <a:rPr lang="en-US" altLang="en-US"/>
              <a:pPr>
                <a:defRPr/>
              </a:pPr>
              <a:t>9/19/2015</a:t>
            </a:fld>
            <a:r>
              <a:rPr lang="en-US" altLang="en-US"/>
              <a:t>DIME SG                      5 December 2012</a:t>
            </a:r>
            <a:endParaRPr lang="en-GB" altLang="en-US"/>
          </a:p>
        </p:txBody>
      </p:sp>
      <p:sp>
        <p:nvSpPr>
          <p:cNvPr id="5"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6" name="Rectangle 6"/>
          <p:cNvSpPr>
            <a:spLocks noGrp="1" noChangeArrowheads="1"/>
          </p:cNvSpPr>
          <p:nvPr>
            <p:ph type="sldNum" sz="quarter" idx="12"/>
          </p:nvPr>
        </p:nvSpPr>
        <p:spPr/>
        <p:txBody>
          <a:bodyPr/>
          <a:lstStyle>
            <a:lvl1pPr>
              <a:defRPr>
                <a:solidFill>
                  <a:srgbClr val="133176"/>
                </a:solidFill>
              </a:defRPr>
            </a:lvl1pPr>
          </a:lstStyle>
          <a:p>
            <a:pPr>
              <a:defRPr/>
            </a:pPr>
            <a:fld id="{26BB0BB0-972A-4200-AC08-BD15CDAF3F7F}" type="slidenum">
              <a:rPr lang="en-GB"/>
              <a:pPr>
                <a:defRPr/>
              </a:pPr>
              <a:t>‹#›</a:t>
            </a:fld>
            <a:endParaRPr lang="en-GB" dirty="0"/>
          </a:p>
        </p:txBody>
      </p:sp>
    </p:spTree>
    <p:extLst>
      <p:ext uri="{BB962C8B-B14F-4D97-AF65-F5344CB8AC3E}">
        <p14:creationId xmlns:p14="http://schemas.microsoft.com/office/powerpoint/2010/main" val="4225175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229600" cy="9366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395536" y="1988841"/>
            <a:ext cx="8291264" cy="4032548"/>
          </a:xfrm>
        </p:spPr>
        <p:txBody>
          <a:bodyPr/>
          <a:lstStyle>
            <a:lvl1pPr>
              <a:buClr>
                <a:srgbClr val="2D5EC1"/>
              </a:buClr>
              <a:defRPr i="0"/>
            </a:lvl1pPr>
            <a:lvl2pPr algn="l">
              <a:buClr>
                <a:srgbClr val="2D5EC1"/>
              </a:buClr>
              <a:defRPr b="0" i="1"/>
            </a:lvl2pPr>
            <a:lvl3pPr marL="1200150" indent="-285750" algn="l">
              <a:buClr>
                <a:srgbClr val="2D5EC1"/>
              </a:buClr>
              <a:buFont typeface="Courier New" panose="02070309020205020404" pitchFamily="49" charset="0"/>
              <a:buChar char="o"/>
              <a:defRPr sz="1600" b="0"/>
            </a:lvl3pPr>
            <a:lvl4pPr algn="l">
              <a:defRPr>
                <a:latin typeface="+mn-lt"/>
              </a:defRPr>
            </a:lvl4pPr>
            <a:lvl5pPr algn="l">
              <a:defRPr>
                <a:latin typeface="+mn-lt"/>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4"/>
          <p:cNvSpPr>
            <a:spLocks noGrp="1" noChangeArrowheads="1"/>
          </p:cNvSpPr>
          <p:nvPr>
            <p:ph type="dt" sz="half" idx="10"/>
          </p:nvPr>
        </p:nvSpPr>
        <p:spPr>
          <a:ln/>
        </p:spPr>
        <p:txBody>
          <a:bodyPr/>
          <a:lstStyle>
            <a:lvl1pPr>
              <a:defRPr/>
            </a:lvl1pPr>
          </a:lstStyle>
          <a:p>
            <a:fld id="{A1720B20-129A-44F9-9C67-5EA99BB00D64}" type="datetimeFigureOut">
              <a:rPr lang="en-US" smtClean="0"/>
              <a:t>9/19/2015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E91D2775-1E16-4079-B13D-1A1929CDDAF0}" type="slidenum">
              <a:rPr lang="en-US" smtClean="0"/>
              <a:t>‹#›</a:t>
            </a:fld>
            <a:endParaRPr lang="en-US"/>
          </a:p>
        </p:txBody>
      </p:sp>
    </p:spTree>
    <p:extLst>
      <p:ext uri="{BB962C8B-B14F-4D97-AF65-F5344CB8AC3E}">
        <p14:creationId xmlns:p14="http://schemas.microsoft.com/office/powerpoint/2010/main" val="23661672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spcBef>
                <a:spcPct val="0"/>
              </a:spcBef>
              <a:buFontTx/>
              <a:buNone/>
              <a:defRPr/>
            </a:pPr>
            <a:endParaRPr lang="en-US" altLang="en-US" sz="1800" smtClean="0">
              <a:solidFill>
                <a:srgbClr val="FFFFFF"/>
              </a:solidFill>
              <a:ea typeface="+mn-ea"/>
              <a:cs typeface="Arial" charset="0"/>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defTabSz="457200" eaLnBrk="1" fontAlgn="auto" hangingPunct="1">
              <a:spcBef>
                <a:spcPts val="0"/>
              </a:spcBef>
              <a:spcAft>
                <a:spcPts val="0"/>
              </a:spcAft>
              <a:buFontTx/>
              <a:buNone/>
              <a:defRPr/>
            </a:pPr>
            <a:r>
              <a:rPr lang="en-US" sz="900" i="1" dirty="0">
                <a:solidFill>
                  <a:srgbClr val="FFFFFF">
                    <a:lumMod val="95000"/>
                  </a:srgbClr>
                </a:solidFill>
              </a:rPr>
              <a:t>Eurostat</a:t>
            </a:r>
          </a:p>
        </p:txBody>
      </p:sp>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smtClean="0"/>
              <a:t>Click to edit Master text styles</a:t>
            </a:r>
          </a:p>
        </p:txBody>
      </p:sp>
      <p:sp>
        <p:nvSpPr>
          <p:cNvPr id="7" name="Rectangle 4"/>
          <p:cNvSpPr>
            <a:spLocks noGrp="1" noChangeArrowheads="1"/>
          </p:cNvSpPr>
          <p:nvPr>
            <p:ph type="dt" sz="half" idx="10"/>
          </p:nvPr>
        </p:nvSpPr>
        <p:spPr/>
        <p:txBody>
          <a:bodyPr/>
          <a:lstStyle>
            <a:lvl1pPr>
              <a:defRPr>
                <a:solidFill>
                  <a:srgbClr val="FFFFFF"/>
                </a:solidFill>
                <a:cs typeface="+mn-cs"/>
              </a:defRPr>
            </a:lvl1pPr>
          </a:lstStyle>
          <a:p>
            <a:pPr>
              <a:defRPr/>
            </a:pPr>
            <a:fld id="{ED744C1B-6EC0-446F-80C0-59971F9E710C}" type="datetime1">
              <a:rPr lang="en-US" altLang="en-US"/>
              <a:pPr>
                <a:defRPr/>
              </a:pPr>
              <a:t>9/19/2015</a:t>
            </a:fld>
            <a:r>
              <a:rPr lang="en-US" altLang="en-US"/>
              <a:t>DIME SG                      5 December 2012</a:t>
            </a:r>
            <a:endParaRPr lang="en-GB" altLang="en-US"/>
          </a:p>
        </p:txBody>
      </p:sp>
      <p:sp>
        <p:nvSpPr>
          <p:cNvPr id="8" name="Rectangle 5"/>
          <p:cNvSpPr>
            <a:spLocks noGrp="1" noChangeArrowheads="1"/>
          </p:cNvSpPr>
          <p:nvPr>
            <p:ph type="ftr" sz="quarter" idx="11"/>
          </p:nvPr>
        </p:nvSpPr>
        <p:spPr/>
        <p:txBody>
          <a:bodyPr/>
          <a:lstStyle>
            <a:lvl1pPr>
              <a:defRPr>
                <a:solidFill>
                  <a:srgbClr val="FFFFFF"/>
                </a:solidFill>
                <a:cs typeface="+mn-cs"/>
              </a:defRPr>
            </a:lvl1pPr>
          </a:lstStyle>
          <a:p>
            <a:pPr>
              <a:defRPr/>
            </a:pPr>
            <a:r>
              <a:rPr lang="en-GB" altLang="en-US"/>
              <a:t>Centres of Competence - rationale and modalities Martin Karlberg (Eurostat)</a:t>
            </a:r>
            <a:endParaRPr lang="sv-SE" altLang="en-US"/>
          </a:p>
        </p:txBody>
      </p:sp>
      <p:sp>
        <p:nvSpPr>
          <p:cNvPr id="9" name="Rectangle 6"/>
          <p:cNvSpPr>
            <a:spLocks noGrp="1" noChangeArrowheads="1"/>
          </p:cNvSpPr>
          <p:nvPr>
            <p:ph type="sldNum" sz="quarter" idx="12"/>
          </p:nvPr>
        </p:nvSpPr>
        <p:spPr/>
        <p:txBody>
          <a:bodyPr/>
          <a:lstStyle>
            <a:lvl1pPr>
              <a:defRPr>
                <a:solidFill>
                  <a:srgbClr val="FFFFFF"/>
                </a:solidFill>
              </a:defRPr>
            </a:lvl1pPr>
          </a:lstStyle>
          <a:p>
            <a:pPr>
              <a:defRPr/>
            </a:pPr>
            <a:fld id="{7FC1704F-2816-480D-98CF-181E42F39175}" type="slidenum">
              <a:rPr lang="en-GB"/>
              <a:pPr>
                <a:defRPr/>
              </a:pPr>
              <a:t>‹#›</a:t>
            </a:fld>
            <a:endParaRPr lang="en-GB" dirty="0"/>
          </a:p>
        </p:txBody>
      </p:sp>
    </p:spTree>
    <p:extLst>
      <p:ext uri="{BB962C8B-B14F-4D97-AF65-F5344CB8AC3E}">
        <p14:creationId xmlns:p14="http://schemas.microsoft.com/office/powerpoint/2010/main" val="3996022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defTabSz="457200" eaLnBrk="1" fontAlgn="auto" hangingPunct="1">
              <a:spcBef>
                <a:spcPts val="0"/>
              </a:spcBef>
              <a:spcAft>
                <a:spcPts val="0"/>
              </a:spcAft>
              <a:buFontTx/>
              <a:buNone/>
              <a:defRPr/>
            </a:pPr>
            <a:endParaRPr lang="en-US" sz="1800">
              <a:solidFill>
                <a:srgbClr val="FFFFFF"/>
              </a:solidFill>
            </a:endParaRPr>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defTabSz="457200" eaLnBrk="1" fontAlgn="auto" hangingPunct="1">
              <a:spcBef>
                <a:spcPts val="0"/>
              </a:spcBef>
              <a:spcAft>
                <a:spcPts val="0"/>
              </a:spcAft>
              <a:buFontTx/>
              <a:buNone/>
              <a:defRPr/>
            </a:pPr>
            <a:r>
              <a:rPr lang="en-US" sz="700" i="1" dirty="0">
                <a:solidFill>
                  <a:srgbClr val="FFFFFF"/>
                </a:solidFill>
              </a:rPr>
              <a:t>Eurostat</a:t>
            </a:r>
          </a:p>
        </p:txBody>
      </p:sp>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4"/>
          <p:cNvSpPr>
            <a:spLocks noGrp="1" noChangeArrowheads="1"/>
          </p:cNvSpPr>
          <p:nvPr>
            <p:ph type="dt" sz="half" idx="10"/>
          </p:nvPr>
        </p:nvSpPr>
        <p:spPr>
          <a:xfrm>
            <a:off x="457200" y="6245225"/>
            <a:ext cx="2027238" cy="476250"/>
          </a:xfrm>
        </p:spPr>
        <p:txBody>
          <a:bodyPr/>
          <a:lstStyle>
            <a:lvl1pPr>
              <a:defRPr sz="1200">
                <a:cs typeface="+mn-cs"/>
              </a:defRPr>
            </a:lvl1pPr>
          </a:lstStyle>
          <a:p>
            <a:pPr>
              <a:defRPr/>
            </a:pPr>
            <a:r>
              <a:rPr lang="en-US" altLang="en-US"/>
              <a:t>DIME-ITDG</a:t>
            </a:r>
            <a:br>
              <a:rPr lang="en-US" altLang="en-US"/>
            </a:br>
            <a:r>
              <a:rPr lang="en-US" altLang="en-US"/>
              <a:t>26-27 March 2014</a:t>
            </a:r>
          </a:p>
        </p:txBody>
      </p:sp>
      <p:sp>
        <p:nvSpPr>
          <p:cNvPr id="8" name="Rectangle 6"/>
          <p:cNvSpPr>
            <a:spLocks noGrp="1" noChangeArrowheads="1"/>
          </p:cNvSpPr>
          <p:nvPr>
            <p:ph type="sldNum" sz="quarter" idx="11"/>
          </p:nvPr>
        </p:nvSpPr>
        <p:spPr/>
        <p:txBody>
          <a:bodyPr/>
          <a:lstStyle>
            <a:lvl1pPr>
              <a:defRPr>
                <a:solidFill>
                  <a:srgbClr val="133176"/>
                </a:solidFill>
              </a:defRPr>
            </a:lvl1pPr>
          </a:lstStyle>
          <a:p>
            <a:pPr>
              <a:defRPr/>
            </a:pPr>
            <a:fld id="{D0962CB0-BAC6-40FF-B000-AE440FD4A2DF}" type="slidenum">
              <a:rPr lang="en-GB"/>
              <a:pPr>
                <a:defRPr/>
              </a:pPr>
              <a:t>‹#›</a:t>
            </a:fld>
            <a:endParaRPr lang="en-GB" dirty="0"/>
          </a:p>
        </p:txBody>
      </p:sp>
    </p:spTree>
    <p:extLst>
      <p:ext uri="{BB962C8B-B14F-4D97-AF65-F5344CB8AC3E}">
        <p14:creationId xmlns:p14="http://schemas.microsoft.com/office/powerpoint/2010/main" val="2923738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cs typeface="+mn-cs"/>
              </a:defRPr>
            </a:lvl1pPr>
          </a:lstStyle>
          <a:p>
            <a:pPr>
              <a:defRPr/>
            </a:pPr>
            <a:fld id="{DA172609-0806-468D-956E-918AC2463BCC}" type="datetime1">
              <a:rPr lang="en-US" altLang="en-US"/>
              <a:pPr>
                <a:defRPr/>
              </a:pPr>
              <a:t>9/19/2015</a:t>
            </a:fld>
            <a:r>
              <a:rPr lang="en-US" altLang="en-US"/>
              <a:t>DIME SG                      5 December 2012</a:t>
            </a:r>
            <a:endParaRPr lang="en-GB" altLang="en-US"/>
          </a:p>
        </p:txBody>
      </p:sp>
      <p:sp>
        <p:nvSpPr>
          <p:cNvPr id="5"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6" name="Rectangle 6"/>
          <p:cNvSpPr>
            <a:spLocks noGrp="1" noChangeArrowheads="1"/>
          </p:cNvSpPr>
          <p:nvPr>
            <p:ph type="sldNum" sz="quarter" idx="12"/>
          </p:nvPr>
        </p:nvSpPr>
        <p:spPr/>
        <p:txBody>
          <a:bodyPr/>
          <a:lstStyle>
            <a:lvl1pPr>
              <a:defRPr>
                <a:solidFill>
                  <a:srgbClr val="133176"/>
                </a:solidFill>
              </a:defRPr>
            </a:lvl1pPr>
          </a:lstStyle>
          <a:p>
            <a:pPr>
              <a:defRPr/>
            </a:pPr>
            <a:fld id="{1EEBA979-6F2E-46C3-AF07-B29060A088DA}" type="slidenum">
              <a:rPr lang="en-GB"/>
              <a:pPr>
                <a:defRPr/>
              </a:pPr>
              <a:t>‹#›</a:t>
            </a:fld>
            <a:endParaRPr lang="en-GB" dirty="0"/>
          </a:p>
        </p:txBody>
      </p:sp>
    </p:spTree>
    <p:extLst>
      <p:ext uri="{BB962C8B-B14F-4D97-AF65-F5344CB8AC3E}">
        <p14:creationId xmlns:p14="http://schemas.microsoft.com/office/powerpoint/2010/main" val="2990886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cs typeface="+mn-cs"/>
              </a:defRPr>
            </a:lvl1pPr>
          </a:lstStyle>
          <a:p>
            <a:pPr>
              <a:defRPr/>
            </a:pPr>
            <a:fld id="{BFBA04CF-EF6F-4BB8-B352-75D4CB975B92}" type="datetime1">
              <a:rPr lang="en-US" altLang="en-US"/>
              <a:pPr>
                <a:defRPr/>
              </a:pPr>
              <a:t>9/19/2015</a:t>
            </a:fld>
            <a:r>
              <a:rPr lang="en-US" altLang="en-US"/>
              <a:t>DIME SG                      5 December 2012</a:t>
            </a:r>
            <a:endParaRPr lang="en-GB" altLang="en-US"/>
          </a:p>
        </p:txBody>
      </p:sp>
      <p:sp>
        <p:nvSpPr>
          <p:cNvPr id="6"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7" name="Rectangle 6"/>
          <p:cNvSpPr>
            <a:spLocks noGrp="1" noChangeArrowheads="1"/>
          </p:cNvSpPr>
          <p:nvPr>
            <p:ph type="sldNum" sz="quarter" idx="12"/>
          </p:nvPr>
        </p:nvSpPr>
        <p:spPr/>
        <p:txBody>
          <a:bodyPr/>
          <a:lstStyle>
            <a:lvl1pPr>
              <a:defRPr>
                <a:solidFill>
                  <a:srgbClr val="133176"/>
                </a:solidFill>
              </a:defRPr>
            </a:lvl1pPr>
          </a:lstStyle>
          <a:p>
            <a:pPr>
              <a:defRPr/>
            </a:pPr>
            <a:fld id="{B3948350-CD6C-4E71-BCC1-68A4BF35AAC2}" type="slidenum">
              <a:rPr lang="en-GB"/>
              <a:pPr>
                <a:defRPr/>
              </a:pPr>
              <a:t>‹#›</a:t>
            </a:fld>
            <a:endParaRPr lang="en-GB" dirty="0"/>
          </a:p>
        </p:txBody>
      </p:sp>
    </p:spTree>
    <p:extLst>
      <p:ext uri="{BB962C8B-B14F-4D97-AF65-F5344CB8AC3E}">
        <p14:creationId xmlns:p14="http://schemas.microsoft.com/office/powerpoint/2010/main" val="425461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a:defRPr>
                <a:cs typeface="+mn-cs"/>
              </a:defRPr>
            </a:lvl1pPr>
          </a:lstStyle>
          <a:p>
            <a:pPr>
              <a:defRPr/>
            </a:pPr>
            <a:fld id="{916128D6-44C6-452D-8817-E8EDEE56DDE4}" type="datetime1">
              <a:rPr lang="en-US" altLang="en-US"/>
              <a:pPr>
                <a:defRPr/>
              </a:pPr>
              <a:t>9/19/2015</a:t>
            </a:fld>
            <a:r>
              <a:rPr lang="en-US" altLang="en-US"/>
              <a:t>DIME SG                      5 December 2012</a:t>
            </a:r>
            <a:endParaRPr lang="en-GB" altLang="en-US"/>
          </a:p>
        </p:txBody>
      </p:sp>
      <p:sp>
        <p:nvSpPr>
          <p:cNvPr id="8"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9" name="Rectangle 6"/>
          <p:cNvSpPr>
            <a:spLocks noGrp="1" noChangeArrowheads="1"/>
          </p:cNvSpPr>
          <p:nvPr>
            <p:ph type="sldNum" sz="quarter" idx="12"/>
          </p:nvPr>
        </p:nvSpPr>
        <p:spPr/>
        <p:txBody>
          <a:bodyPr/>
          <a:lstStyle>
            <a:lvl1pPr>
              <a:defRPr>
                <a:solidFill>
                  <a:srgbClr val="133176"/>
                </a:solidFill>
              </a:defRPr>
            </a:lvl1pPr>
          </a:lstStyle>
          <a:p>
            <a:pPr>
              <a:defRPr/>
            </a:pPr>
            <a:fld id="{7C2D2351-1789-4BCF-9C06-7DB339627539}" type="slidenum">
              <a:rPr lang="en-GB"/>
              <a:pPr>
                <a:defRPr/>
              </a:pPr>
              <a:t>‹#›</a:t>
            </a:fld>
            <a:endParaRPr lang="en-GB" dirty="0"/>
          </a:p>
        </p:txBody>
      </p:sp>
    </p:spTree>
    <p:extLst>
      <p:ext uri="{BB962C8B-B14F-4D97-AF65-F5344CB8AC3E}">
        <p14:creationId xmlns:p14="http://schemas.microsoft.com/office/powerpoint/2010/main" val="1052667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p:txBody>
          <a:bodyPr/>
          <a:lstStyle>
            <a:lvl1pPr>
              <a:defRPr>
                <a:cs typeface="+mn-cs"/>
              </a:defRPr>
            </a:lvl1pPr>
          </a:lstStyle>
          <a:p>
            <a:pPr>
              <a:defRPr/>
            </a:pPr>
            <a:fld id="{DF8F873A-BC0D-4091-8B5A-C750867E847F}" type="datetime1">
              <a:rPr lang="en-US" altLang="en-US"/>
              <a:pPr>
                <a:defRPr/>
              </a:pPr>
              <a:t>9/19/2015</a:t>
            </a:fld>
            <a:r>
              <a:rPr lang="en-US" altLang="en-US"/>
              <a:t>DIME SG                      5 December 2012</a:t>
            </a:r>
            <a:endParaRPr lang="en-GB" altLang="en-US"/>
          </a:p>
        </p:txBody>
      </p:sp>
      <p:sp>
        <p:nvSpPr>
          <p:cNvPr id="4"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5" name="Rectangle 6"/>
          <p:cNvSpPr>
            <a:spLocks noGrp="1" noChangeArrowheads="1"/>
          </p:cNvSpPr>
          <p:nvPr>
            <p:ph type="sldNum" sz="quarter" idx="12"/>
          </p:nvPr>
        </p:nvSpPr>
        <p:spPr/>
        <p:txBody>
          <a:bodyPr/>
          <a:lstStyle>
            <a:lvl1pPr>
              <a:defRPr>
                <a:solidFill>
                  <a:srgbClr val="133176"/>
                </a:solidFill>
              </a:defRPr>
            </a:lvl1pPr>
          </a:lstStyle>
          <a:p>
            <a:pPr>
              <a:defRPr/>
            </a:pPr>
            <a:fld id="{EAEDDE91-D7C1-4345-BF2C-97CC4F10E221}" type="slidenum">
              <a:rPr lang="en-GB"/>
              <a:pPr>
                <a:defRPr/>
              </a:pPr>
              <a:t>‹#›</a:t>
            </a:fld>
            <a:endParaRPr lang="en-GB" dirty="0"/>
          </a:p>
        </p:txBody>
      </p:sp>
    </p:spTree>
    <p:extLst>
      <p:ext uri="{BB962C8B-B14F-4D97-AF65-F5344CB8AC3E}">
        <p14:creationId xmlns:p14="http://schemas.microsoft.com/office/powerpoint/2010/main" val="1426211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cs typeface="+mn-cs"/>
              </a:defRPr>
            </a:lvl1pPr>
          </a:lstStyle>
          <a:p>
            <a:pPr>
              <a:defRPr/>
            </a:pPr>
            <a:fld id="{81376792-7BA0-43CF-849E-A44C3F5F4D6E}" type="datetime1">
              <a:rPr lang="en-US" altLang="en-US"/>
              <a:pPr>
                <a:defRPr/>
              </a:pPr>
              <a:t>9/19/2015</a:t>
            </a:fld>
            <a:r>
              <a:rPr lang="en-US" altLang="en-US"/>
              <a:t>DIME SG                      5 December 2012</a:t>
            </a:r>
            <a:endParaRPr lang="en-GB" altLang="en-US"/>
          </a:p>
        </p:txBody>
      </p:sp>
      <p:sp>
        <p:nvSpPr>
          <p:cNvPr id="3" name="Rectangle 5"/>
          <p:cNvSpPr>
            <a:spLocks noGrp="1" noChangeArrowheads="1"/>
          </p:cNvSpPr>
          <p:nvPr>
            <p:ph type="ftr" sz="quarter" idx="11"/>
          </p:nvPr>
        </p:nvSpPr>
        <p:spPr/>
        <p:txBody>
          <a:bodyPr/>
          <a:lstStyle>
            <a:lvl1pPr>
              <a:defRPr>
                <a:cs typeface="+mn-cs"/>
              </a:defRPr>
            </a:lvl1pPr>
          </a:lstStyle>
          <a:p>
            <a:pPr>
              <a:defRPr/>
            </a:pPr>
            <a:r>
              <a:rPr lang="en-GB" altLang="en-US"/>
              <a:t>Centres of Competence - rationale and modalities Martin Karlberg (Eurostat)</a:t>
            </a:r>
          </a:p>
        </p:txBody>
      </p:sp>
      <p:sp>
        <p:nvSpPr>
          <p:cNvPr id="4" name="Rectangle 6"/>
          <p:cNvSpPr>
            <a:spLocks noGrp="1" noChangeArrowheads="1"/>
          </p:cNvSpPr>
          <p:nvPr>
            <p:ph type="sldNum" sz="quarter" idx="12"/>
          </p:nvPr>
        </p:nvSpPr>
        <p:spPr/>
        <p:txBody>
          <a:bodyPr/>
          <a:lstStyle>
            <a:lvl1pPr>
              <a:defRPr>
                <a:solidFill>
                  <a:srgbClr val="133176"/>
                </a:solidFill>
              </a:defRPr>
            </a:lvl1pPr>
          </a:lstStyle>
          <a:p>
            <a:pPr>
              <a:defRPr/>
            </a:pPr>
            <a:fld id="{F25F0F43-5656-40DB-BD2E-A94FB0EED813}" type="slidenum">
              <a:rPr lang="en-GB"/>
              <a:pPr>
                <a:defRPr/>
              </a:pPr>
              <a:t>‹#›</a:t>
            </a:fld>
            <a:endParaRPr lang="en-GB" dirty="0"/>
          </a:p>
        </p:txBody>
      </p:sp>
    </p:spTree>
    <p:extLst>
      <p:ext uri="{BB962C8B-B14F-4D97-AF65-F5344CB8AC3E}">
        <p14:creationId xmlns:p14="http://schemas.microsoft.com/office/powerpoint/2010/main" val="14660480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395536" y="2492375"/>
            <a:ext cx="8291264"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altLang="en-US" dirty="0" smtClean="0"/>
              <a:t>Second </a:t>
            </a:r>
            <a:r>
              <a:rPr lang="fr-BE" altLang="en-US" dirty="0" err="1" smtClean="0"/>
              <a:t>level</a:t>
            </a:r>
            <a:endParaRPr lang="en-GB" altLang="en-US" dirty="0" smtClean="0"/>
          </a:p>
          <a:p>
            <a:pPr lvl="1"/>
            <a:r>
              <a:rPr lang="en-GB" altLang="en-US" dirty="0" smtClean="0"/>
              <a:t>Third level</a:t>
            </a:r>
          </a:p>
          <a:p>
            <a:pPr lvl="2"/>
            <a:r>
              <a:rPr lang="en-GB" altLang="en-US" dirty="0"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lt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lt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9E5543FE-A831-4A78-89C6-C6970EAEB261}" type="slidenum">
              <a:rPr lang="en-GB" altLang="en-US" smtClean="0"/>
              <a:pPr>
                <a:defRPr/>
              </a:pPr>
              <a:t>‹#›</a:t>
            </a:fld>
            <a:endParaRPr lang="en-GB" altLang="en-US"/>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33" name="Picture 17" descr="LOGO CE_Vertical_EN_NEG_quadri_HR"/>
          <p:cNvPicPr>
            <a:picLocks noChangeAspect="1" noChangeArrowheads="1"/>
          </p:cNvPicPr>
          <p:nvPr/>
        </p:nvPicPr>
        <p:blipFill>
          <a:blip r:embed="rId4" cstate="print"/>
          <a:srcRect/>
          <a:stretch>
            <a:fillRect/>
          </a:stretch>
        </p:blipFill>
        <p:spPr bwMode="auto">
          <a:xfrm>
            <a:off x="3957638" y="258763"/>
            <a:ext cx="1436687" cy="1004887"/>
          </a:xfrm>
          <a:prstGeom prst="rect">
            <a:avLst/>
          </a:prstGeom>
          <a:noFill/>
          <a:ln w="9525">
            <a:noFill/>
            <a:miter lim="800000"/>
            <a:headEnd/>
            <a:tailEnd/>
          </a:ln>
        </p:spPr>
      </p:pic>
      <p:sp>
        <p:nvSpPr>
          <p:cNvPr id="10" name="Rectangle 9"/>
          <p:cNvSpPr/>
          <p:nvPr/>
        </p:nvSpPr>
        <p:spPr>
          <a:xfrm>
            <a:off x="4089287" y="6669088"/>
            <a:ext cx="965426"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0" dirty="0" smtClean="0">
                <a:solidFill>
                  <a:srgbClr val="FFFF00"/>
                </a:solidFill>
              </a:rPr>
              <a:t>Eurostat</a:t>
            </a:r>
            <a:endParaRPr lang="en-US" sz="1400" b="0" dirty="0">
              <a:solidFill>
                <a:srgbClr val="FFFF00"/>
              </a:solidFill>
            </a:endParaRPr>
          </a:p>
        </p:txBody>
      </p:sp>
    </p:spTree>
    <p:extLst>
      <p:ext uri="{BB962C8B-B14F-4D97-AF65-F5344CB8AC3E}">
        <p14:creationId xmlns:p14="http://schemas.microsoft.com/office/powerpoint/2010/main" val="4059265914"/>
      </p:ext>
    </p:extLst>
  </p:cSld>
  <p:clrMap bg1="lt1" tx1="dk1" bg2="lt2" tx2="dk2" accent1="accent1" accent2="accent2" accent3="accent3" accent4="accent4" accent5="accent5" accent6="accent6" hlink="hlink" folHlink="folHlink"/>
  <p:sldLayoutIdLst>
    <p:sldLayoutId id="2147483795" r:id="rId1"/>
    <p:sldLayoutId id="2147483796" r:id="rId2"/>
  </p:sldLayoutIdLst>
  <p:timing>
    <p:tnLst>
      <p:par>
        <p:cTn id="1" dur="indefinite" restart="never" nodeType="tmRoot"/>
      </p:par>
    </p:tnLst>
  </p:timing>
  <p:hf hdr="0" ftr="0" dt="0"/>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rgbClr val="2D5EC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2D5EC1"/>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Et dolor fragum</a:t>
            </a:r>
            <a:endParaRPr lang="en-GB" altLang="en-US" smtClean="0"/>
          </a:p>
          <a:p>
            <a:pPr lvl="1"/>
            <a:r>
              <a:rPr lang="en-GB" altLang="en-US" smtClean="0"/>
              <a:t>Et dolor fragum</a:t>
            </a:r>
          </a:p>
          <a:p>
            <a:pPr lvl="2"/>
            <a:r>
              <a:rPr lang="en-GB" altLang="en-US" smtClean="0"/>
              <a:t>- Et dolor fragum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133176"/>
                </a:solidFill>
                <a:cs typeface="Arial" charset="0"/>
              </a:defRPr>
            </a:lvl1pPr>
          </a:lstStyle>
          <a:p>
            <a:pPr algn="l" eaLnBrk="1" hangingPunct="1">
              <a:spcBef>
                <a:spcPct val="0"/>
              </a:spcBef>
              <a:buFontTx/>
              <a:buNone/>
              <a:defRPr/>
            </a:pPr>
            <a:fld id="{2192EA53-1CDC-4983-BD24-D51D166F66B4}" type="datetime1">
              <a:rPr lang="en-US" altLang="en-US">
                <a:latin typeface="Verdana" pitchFamily="34" charset="0"/>
                <a:ea typeface="+mn-ea"/>
              </a:rPr>
              <a:pPr algn="l" eaLnBrk="1" hangingPunct="1">
                <a:spcBef>
                  <a:spcPct val="0"/>
                </a:spcBef>
                <a:buFontTx/>
                <a:buNone/>
                <a:defRPr/>
              </a:pPr>
              <a:t>9/19/2015</a:t>
            </a:fld>
            <a:r>
              <a:rPr lang="en-US" altLang="en-US">
                <a:latin typeface="Verdana" pitchFamily="34" charset="0"/>
                <a:ea typeface="+mn-ea"/>
              </a:rPr>
              <a:t>DIME SG                      5 December 2012</a:t>
            </a:r>
            <a:endParaRPr lang="en-GB" altLang="en-US">
              <a:latin typeface="Verdana" pitchFamily="34" charset="0"/>
              <a:ea typeface="+mn-ea"/>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rgbClr val="133176"/>
                </a:solidFill>
                <a:cs typeface="Arial" charset="0"/>
              </a:defRPr>
            </a:lvl1pPr>
          </a:lstStyle>
          <a:p>
            <a:pPr eaLnBrk="1" hangingPunct="1">
              <a:spcBef>
                <a:spcPct val="0"/>
              </a:spcBef>
              <a:buFontTx/>
              <a:buNone/>
              <a:defRPr/>
            </a:pPr>
            <a:r>
              <a:rPr lang="en-GB" altLang="en-US">
                <a:latin typeface="Verdana" pitchFamily="34" charset="0"/>
                <a:ea typeface="+mn-ea"/>
              </a:rPr>
              <a:t>Centres of Competence - rationale and modalities Martin Karlberg (Eurostat)</a:t>
            </a:r>
            <a:endParaRPr lang="sv-SE" altLang="en-US">
              <a:latin typeface="Verdana" pitchFamily="34" charset="0"/>
              <a:ea typeface="+mn-ea"/>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133176"/>
                </a:solidFill>
                <a:latin typeface="Arial" charset="0"/>
                <a:cs typeface="+mn-cs"/>
              </a:defRPr>
            </a:lvl1pPr>
          </a:lstStyle>
          <a:p>
            <a:pPr eaLnBrk="1" hangingPunct="1">
              <a:spcBef>
                <a:spcPct val="0"/>
              </a:spcBef>
              <a:buFontTx/>
              <a:buNone/>
              <a:defRPr/>
            </a:pPr>
            <a:fld id="{4E298880-A342-4F65-9723-4ED77FC9BA0B}" type="slidenum">
              <a:rPr lang="en-GB">
                <a:ea typeface="+mn-ea"/>
              </a:rPr>
              <a:pPr eaLnBrk="1" hangingPunct="1">
                <a:spcBef>
                  <a:spcPct val="0"/>
                </a:spcBef>
                <a:buFontTx/>
                <a:buNone/>
                <a:defRPr/>
              </a:pPr>
              <a:t>‹#›</a:t>
            </a:fld>
            <a:endParaRPr lang="en-GB" dirty="0">
              <a:ea typeface="+mn-ea"/>
            </a:endParaRPr>
          </a:p>
        </p:txBody>
      </p:sp>
    </p:spTree>
    <p:extLst>
      <p:ext uri="{BB962C8B-B14F-4D97-AF65-F5344CB8AC3E}">
        <p14:creationId xmlns:p14="http://schemas.microsoft.com/office/powerpoint/2010/main" val="1680089379"/>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hf hdr="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circabc.europa.eu/w/browse/6b2323b6-0d4e-43dc-bc7e-dd5e9ff958cc"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6.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763" y="1989138"/>
            <a:ext cx="9144001" cy="2089150"/>
          </a:xfrm>
        </p:spPr>
        <p:txBody>
          <a:bodyPr/>
          <a:lstStyle/>
          <a:p>
            <a:pPr eaLnBrk="1" hangingPunct="1"/>
            <a:r>
              <a:rPr lang="en-GB" sz="3200" dirty="0"/>
              <a:t>SDMX Converter</a:t>
            </a:r>
            <a:br>
              <a:rPr lang="en-GB" sz="3200" dirty="0"/>
            </a:br>
            <a:endParaRPr lang="en-GB" altLang="en-US" sz="3200" dirty="0" smtClean="0"/>
          </a:p>
        </p:txBody>
      </p:sp>
      <p:sp>
        <p:nvSpPr>
          <p:cNvPr id="17411" name="Content Placeholder 2"/>
          <p:cNvSpPr>
            <a:spLocks noGrp="1"/>
          </p:cNvSpPr>
          <p:nvPr>
            <p:ph idx="1"/>
          </p:nvPr>
        </p:nvSpPr>
        <p:spPr>
          <a:xfrm>
            <a:off x="33338" y="4437063"/>
            <a:ext cx="7775575" cy="1008062"/>
          </a:xfrm>
        </p:spPr>
        <p:txBody>
          <a:bodyPr/>
          <a:lstStyle/>
          <a:p>
            <a:pPr eaLnBrk="1" hangingPunct="1"/>
            <a:endParaRPr lang="sv-SE" altLang="en-US" dirty="0" smtClean="0"/>
          </a:p>
          <a:p>
            <a:pPr eaLnBrk="1" hangingPunct="1"/>
            <a:r>
              <a:rPr lang="sv-SE" altLang="en-US" sz="2400" dirty="0" smtClean="0"/>
              <a:t>Alvaro Diez Soto, Eurostat (B3)</a:t>
            </a:r>
          </a:p>
        </p:txBody>
      </p:sp>
      <p:sp>
        <p:nvSpPr>
          <p:cNvPr id="17412" name="Date Placeholder 1"/>
          <p:cNvSpPr>
            <a:spLocks noGrp="1"/>
          </p:cNvSpPr>
          <p:nvPr>
            <p:ph type="dt" sz="quarter" idx="10"/>
          </p:nvPr>
        </p:nvSpPr>
        <p:spPr>
          <a:xfrm>
            <a:off x="468313" y="5949950"/>
            <a:ext cx="3598862"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US" altLang="en-US" sz="1400" smtClean="0">
                <a:solidFill>
                  <a:srgbClr val="FFFFFF"/>
                </a:solidFill>
                <a:cs typeface="Arial" charset="0"/>
              </a:rPr>
              <a:t>SDMX Global Conference, Bangkok 28-30 September 2015</a:t>
            </a:r>
            <a:endParaRPr lang="en-GB" altLang="en-US" sz="1400" smtClean="0">
              <a:solidFill>
                <a:srgbClr val="FFFFFF"/>
              </a:solidFill>
              <a:cs typeface="Arial" charset="0"/>
            </a:endParaRPr>
          </a:p>
        </p:txBody>
      </p:sp>
      <p:sp>
        <p:nvSpPr>
          <p:cNvPr id="1741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6146B72E-C9ED-47B9-981D-06BE0ACF30BE}" type="slidenum">
              <a:rPr lang="en-GB" altLang="en-US" sz="1400" smtClean="0">
                <a:solidFill>
                  <a:srgbClr val="FFFFFF"/>
                </a:solidFill>
                <a:latin typeface="Arial" charset="0"/>
              </a:rPr>
              <a:pPr eaLnBrk="1" hangingPunct="1"/>
              <a:t>1</a:t>
            </a:fld>
            <a:endParaRPr lang="en-GB" altLang="en-US" sz="1400" smtClean="0">
              <a:solidFill>
                <a:srgbClr val="FFFFFF"/>
              </a:solidFill>
              <a:latin typeface="Arial" charset="0"/>
            </a:endParaRPr>
          </a:p>
        </p:txBody>
      </p:sp>
    </p:spTree>
    <p:extLst>
      <p:ext uri="{BB962C8B-B14F-4D97-AF65-F5344CB8AC3E}">
        <p14:creationId xmlns:p14="http://schemas.microsoft.com/office/powerpoint/2010/main" val="2442290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Convertor as a Web Service</a:t>
            </a:r>
            <a:endParaRPr lang="en-US" dirty="0"/>
          </a:p>
        </p:txBody>
      </p:sp>
      <p:sp>
        <p:nvSpPr>
          <p:cNvPr id="3" name="Content Placeholder 2"/>
          <p:cNvSpPr>
            <a:spLocks noGrp="1"/>
          </p:cNvSpPr>
          <p:nvPr>
            <p:ph idx="1"/>
          </p:nvPr>
        </p:nvSpPr>
        <p:spPr/>
        <p:txBody>
          <a:bodyPr/>
          <a:lstStyle/>
          <a:p>
            <a:r>
              <a:rPr lang="en-US" dirty="0" smtClean="0"/>
              <a:t>A web service also exists for the Converter</a:t>
            </a:r>
          </a:p>
          <a:p>
            <a:pPr lvl="1"/>
            <a:r>
              <a:rPr lang="en-US" dirty="0" smtClean="0"/>
              <a:t>Based on Java</a:t>
            </a:r>
          </a:p>
          <a:p>
            <a:pPr lvl="1"/>
            <a:r>
              <a:rPr lang="en-US" dirty="0" smtClean="0"/>
              <a:t>Can be installed on Tomcat Server or </a:t>
            </a:r>
            <a:r>
              <a:rPr lang="en-US" dirty="0" err="1" smtClean="0"/>
              <a:t>Weblogic</a:t>
            </a:r>
            <a:endParaRPr lang="en-US" dirty="0" smtClean="0"/>
          </a:p>
          <a:p>
            <a:pPr lvl="1"/>
            <a:endParaRPr lang="en-US" dirty="0" smtClean="0"/>
          </a:p>
          <a:p>
            <a:r>
              <a:rPr lang="en-US" dirty="0" smtClean="0"/>
              <a:t>A Test Client is provided to test the Web Service conversions (only available for Windows)</a:t>
            </a:r>
            <a:endParaRPr lang="en-US" dirty="0"/>
          </a:p>
        </p:txBody>
      </p:sp>
      <p:sp>
        <p:nvSpPr>
          <p:cNvPr id="6" name="Slide Number Placeholder 5"/>
          <p:cNvSpPr>
            <a:spLocks noGrp="1"/>
          </p:cNvSpPr>
          <p:nvPr>
            <p:ph type="sldNum" sz="quarter" idx="12"/>
          </p:nvPr>
        </p:nvSpPr>
        <p:spPr/>
        <p:txBody>
          <a:bodyPr/>
          <a:lstStyle/>
          <a:p>
            <a:pPr>
              <a:defRPr/>
            </a:pPr>
            <a:fld id="{6AAA99EF-ED80-451F-8646-25D3C2977936}" type="slidenum">
              <a:rPr lang="en-GB" altLang="en-US" smtClean="0"/>
              <a:pPr>
                <a:defRPr/>
              </a:pPr>
              <a:t>10</a:t>
            </a:fld>
            <a:endParaRPr lang="en-GB" altLang="en-US"/>
          </a:p>
        </p:txBody>
      </p:sp>
    </p:spTree>
    <p:extLst>
      <p:ext uri="{BB962C8B-B14F-4D97-AF65-F5344CB8AC3E}">
        <p14:creationId xmlns:p14="http://schemas.microsoft.com/office/powerpoint/2010/main" val="1671582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196231"/>
            <a:ext cx="8229600" cy="936625"/>
          </a:xfrm>
        </p:spPr>
        <p:txBody>
          <a:bodyPr/>
          <a:lstStyle/>
          <a:p>
            <a:r>
              <a:rPr lang="en-GB" dirty="0" smtClean="0"/>
              <a:t>SMDX </a:t>
            </a:r>
            <a:r>
              <a:rPr lang="en-GB" dirty="0"/>
              <a:t>Converter vs </a:t>
            </a:r>
            <a:r>
              <a:rPr lang="en-GB" dirty="0" smtClean="0"/>
              <a:t>SDMX-RI </a:t>
            </a:r>
            <a:br>
              <a:rPr lang="en-GB" dirty="0" smtClean="0"/>
            </a:br>
            <a:r>
              <a:rPr lang="en-GB" dirty="0" smtClean="0"/>
              <a:t>(SDMX output)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81460454"/>
              </p:ext>
            </p:extLst>
          </p:nvPr>
        </p:nvGraphicFramePr>
        <p:xfrm>
          <a:off x="395288" y="2385181"/>
          <a:ext cx="8291512" cy="2375967"/>
        </p:xfrm>
        <a:graphic>
          <a:graphicData uri="http://schemas.openxmlformats.org/drawingml/2006/table">
            <a:tbl>
              <a:tblPr firstRow="1" bandRow="1">
                <a:tableStyleId>{72833802-FEF1-4C79-8D5D-14CF1EAF98D9}</a:tableStyleId>
              </a:tblPr>
              <a:tblGrid>
                <a:gridCol w="4145756"/>
                <a:gridCol w="4145756"/>
              </a:tblGrid>
              <a:tr h="502741">
                <a:tc>
                  <a:txBody>
                    <a:bodyPr/>
                    <a:lstStyle/>
                    <a:p>
                      <a:r>
                        <a:rPr lang="fr-BE" dirty="0" smtClean="0"/>
                        <a:t>SDMX </a:t>
                      </a:r>
                      <a:r>
                        <a:rPr lang="en-US" noProof="0" dirty="0" smtClean="0"/>
                        <a:t>Converter</a:t>
                      </a:r>
                      <a:endParaRPr lang="en-US" noProof="0" dirty="0"/>
                    </a:p>
                  </a:txBody>
                  <a:tcPr marL="92128" marR="92128">
                    <a:lnR w="12700" cap="flat" cmpd="sng" algn="ctr">
                      <a:solidFill>
                        <a:schemeClr val="accent2"/>
                      </a:solidFill>
                      <a:prstDash val="solid"/>
                      <a:round/>
                      <a:headEnd type="none" w="med" len="med"/>
                      <a:tailEnd type="none" w="med" len="med"/>
                    </a:lnR>
                  </a:tcPr>
                </a:tc>
                <a:tc>
                  <a:txBody>
                    <a:bodyPr/>
                    <a:lstStyle/>
                    <a:p>
                      <a:r>
                        <a:rPr lang="fr-BE" dirty="0" smtClean="0"/>
                        <a:t>SDMX-RI</a:t>
                      </a:r>
                      <a:endParaRPr lang="fr-BE" dirty="0"/>
                    </a:p>
                  </a:txBody>
                  <a:tcPr marL="92128" marR="92128">
                    <a:lnL w="12700" cap="flat" cmpd="sng" algn="ctr">
                      <a:solidFill>
                        <a:schemeClr val="accent2"/>
                      </a:solidFill>
                      <a:prstDash val="solid"/>
                      <a:round/>
                      <a:headEnd type="none" w="med" len="med"/>
                      <a:tailEnd type="none" w="med" len="med"/>
                    </a:lnL>
                  </a:tcPr>
                </a:tc>
              </a:tr>
              <a:tr h="502741">
                <a:tc>
                  <a:txBody>
                    <a:bodyPr/>
                    <a:lstStyle/>
                    <a:p>
                      <a:r>
                        <a:rPr lang="fr-BE" dirty="0" err="1" smtClean="0"/>
                        <a:t>Standalone</a:t>
                      </a:r>
                      <a:r>
                        <a:rPr lang="fr-BE" dirty="0" smtClean="0"/>
                        <a:t> application</a:t>
                      </a:r>
                      <a:endParaRPr lang="fr-BE" dirty="0"/>
                    </a:p>
                  </a:txBody>
                  <a:tcPr marL="92128" marR="92128">
                    <a:lnR w="12700" cap="flat" cmpd="sng" algn="ctr">
                      <a:solidFill>
                        <a:schemeClr val="accent2"/>
                      </a:solidFill>
                      <a:prstDash val="solid"/>
                      <a:round/>
                      <a:headEnd type="none" w="med" len="med"/>
                      <a:tailEnd type="none" w="med" len="med"/>
                    </a:lnR>
                  </a:tcPr>
                </a:tc>
                <a:tc>
                  <a:txBody>
                    <a:bodyPr/>
                    <a:lstStyle/>
                    <a:p>
                      <a:r>
                        <a:rPr lang="fr-BE" dirty="0" err="1" smtClean="0"/>
                        <a:t>Needs</a:t>
                      </a:r>
                      <a:r>
                        <a:rPr lang="fr-BE" dirty="0" smtClean="0"/>
                        <a:t> to </a:t>
                      </a:r>
                      <a:r>
                        <a:rPr lang="fr-BE" dirty="0" err="1" smtClean="0"/>
                        <a:t>be</a:t>
                      </a:r>
                      <a:r>
                        <a:rPr lang="fr-BE" dirty="0" smtClean="0"/>
                        <a:t> </a:t>
                      </a:r>
                      <a:r>
                        <a:rPr lang="fr-BE" dirty="0" err="1" smtClean="0"/>
                        <a:t>installed</a:t>
                      </a:r>
                      <a:r>
                        <a:rPr lang="fr-BE" baseline="0" dirty="0" smtClean="0"/>
                        <a:t> on </a:t>
                      </a:r>
                      <a:r>
                        <a:rPr lang="fr-BE" dirty="0" smtClean="0"/>
                        <a:t>a server</a:t>
                      </a:r>
                      <a:endParaRPr lang="fr-BE" baseline="0" dirty="0" smtClean="0"/>
                    </a:p>
                  </a:txBody>
                  <a:tcPr marL="92128" marR="92128">
                    <a:lnL w="12700" cap="flat" cmpd="sng" algn="ctr">
                      <a:solidFill>
                        <a:schemeClr val="accent2"/>
                      </a:solidFill>
                      <a:prstDash val="solid"/>
                      <a:round/>
                      <a:headEnd type="none" w="med" len="med"/>
                      <a:tailEnd type="none" w="med" len="med"/>
                    </a:lnL>
                  </a:tcPr>
                </a:tc>
              </a:tr>
              <a:tr h="502741">
                <a:tc>
                  <a:txBody>
                    <a:bodyPr/>
                    <a:lstStyle/>
                    <a:p>
                      <a:r>
                        <a:rPr lang="fr-BE" dirty="0" smtClean="0"/>
                        <a:t>File </a:t>
                      </a:r>
                      <a:r>
                        <a:rPr lang="fr-BE" dirty="0" err="1" smtClean="0"/>
                        <a:t>repository</a:t>
                      </a:r>
                      <a:endParaRPr lang="fr-BE" dirty="0"/>
                    </a:p>
                  </a:txBody>
                  <a:tcPr marL="92128" marR="92128">
                    <a:lnR w="12700" cap="flat" cmpd="sng" algn="ctr">
                      <a:solidFill>
                        <a:schemeClr val="accent2"/>
                      </a:solidFill>
                      <a:prstDash val="solid"/>
                      <a:round/>
                      <a:headEnd type="none" w="med" len="med"/>
                      <a:tailEnd type="none" w="med" len="med"/>
                    </a:lnR>
                  </a:tcPr>
                </a:tc>
                <a:tc>
                  <a:txBody>
                    <a:bodyPr/>
                    <a:lstStyle/>
                    <a:p>
                      <a:r>
                        <a:rPr lang="fr-BE" dirty="0" err="1" smtClean="0"/>
                        <a:t>Connected</a:t>
                      </a:r>
                      <a:r>
                        <a:rPr lang="fr-BE" baseline="0" dirty="0" smtClean="0"/>
                        <a:t> to </a:t>
                      </a:r>
                      <a:r>
                        <a:rPr lang="fr-BE" baseline="0" dirty="0" err="1" smtClean="0"/>
                        <a:t>dissemination</a:t>
                      </a:r>
                      <a:r>
                        <a:rPr lang="fr-BE" baseline="0" dirty="0" smtClean="0"/>
                        <a:t> DB</a:t>
                      </a:r>
                      <a:endParaRPr lang="fr-BE" dirty="0"/>
                    </a:p>
                  </a:txBody>
                  <a:tcPr marL="92128" marR="92128">
                    <a:lnL w="12700" cap="flat" cmpd="sng" algn="ctr">
                      <a:solidFill>
                        <a:schemeClr val="accent2"/>
                      </a:solidFill>
                      <a:prstDash val="solid"/>
                      <a:round/>
                      <a:headEnd type="none" w="med" len="med"/>
                      <a:tailEnd type="none" w="med" len="med"/>
                    </a:lnL>
                  </a:tcPr>
                </a:tc>
              </a:tr>
              <a:tr h="867744">
                <a:tc>
                  <a:txBody>
                    <a:bodyPr/>
                    <a:lstStyle/>
                    <a:p>
                      <a:r>
                        <a:rPr lang="fr-BE" dirty="0" err="1" smtClean="0"/>
                        <a:t>Generates</a:t>
                      </a:r>
                      <a:r>
                        <a:rPr lang="fr-BE" baseline="0" dirty="0" smtClean="0"/>
                        <a:t> SDMX files </a:t>
                      </a:r>
                      <a:r>
                        <a:rPr lang="fr-BE" baseline="0" dirty="0" err="1" smtClean="0"/>
                        <a:t>from</a:t>
                      </a:r>
                      <a:r>
                        <a:rPr lang="fr-BE" baseline="0" dirty="0" smtClean="0"/>
                        <a:t> input files</a:t>
                      </a:r>
                      <a:endParaRPr lang="fr-BE" dirty="0"/>
                    </a:p>
                  </a:txBody>
                  <a:tcPr marL="92128" marR="92128">
                    <a:lnR w="12700" cap="flat" cmpd="sng" algn="ctr">
                      <a:solidFill>
                        <a:schemeClr val="accent2"/>
                      </a:solidFill>
                      <a:prstDash val="solid"/>
                      <a:round/>
                      <a:headEnd type="none" w="med" len="med"/>
                      <a:tailEnd type="none" w="med" len="med"/>
                    </a:lnR>
                  </a:tcPr>
                </a:tc>
                <a:tc>
                  <a:txBody>
                    <a:bodyPr/>
                    <a:lstStyle/>
                    <a:p>
                      <a:r>
                        <a:rPr lang="fr-BE" dirty="0" err="1" smtClean="0"/>
                        <a:t>Generates</a:t>
                      </a:r>
                      <a:r>
                        <a:rPr lang="fr-BE" baseline="0" dirty="0" smtClean="0"/>
                        <a:t> SDMX files </a:t>
                      </a:r>
                      <a:r>
                        <a:rPr lang="fr-BE" baseline="0" dirty="0" err="1" smtClean="0"/>
                        <a:t>from</a:t>
                      </a:r>
                      <a:r>
                        <a:rPr lang="fr-BE" baseline="0" dirty="0" smtClean="0"/>
                        <a:t> </a:t>
                      </a:r>
                      <a:r>
                        <a:rPr lang="fr-BE" baseline="0" dirty="0" err="1" smtClean="0"/>
                        <a:t>customized</a:t>
                      </a:r>
                      <a:r>
                        <a:rPr lang="fr-BE" baseline="0" dirty="0" smtClean="0"/>
                        <a:t> SDMX </a:t>
                      </a:r>
                      <a:r>
                        <a:rPr lang="fr-BE" baseline="0" dirty="0" err="1" smtClean="0"/>
                        <a:t>queries</a:t>
                      </a:r>
                      <a:endParaRPr lang="fr-BE" dirty="0"/>
                    </a:p>
                  </a:txBody>
                  <a:tcPr marL="92128" marR="92128">
                    <a:lnL w="12700" cap="flat" cmpd="sng" algn="ctr">
                      <a:solidFill>
                        <a:schemeClr val="accent2"/>
                      </a:solidFill>
                      <a:prstDash val="solid"/>
                      <a:round/>
                      <a:headEnd type="none" w="med" len="med"/>
                      <a:tailEnd type="none" w="med" len="med"/>
                    </a:lnL>
                  </a:tcPr>
                </a:tc>
              </a:tr>
            </a:tbl>
          </a:graphicData>
        </a:graphic>
      </p:graphicFrame>
      <p:sp>
        <p:nvSpPr>
          <p:cNvPr id="4" name="Slide Number Placeholder 3"/>
          <p:cNvSpPr>
            <a:spLocks noGrp="1"/>
          </p:cNvSpPr>
          <p:nvPr>
            <p:ph type="sldNum" sz="quarter" idx="12"/>
          </p:nvPr>
        </p:nvSpPr>
        <p:spPr/>
        <p:txBody>
          <a:bodyPr/>
          <a:lstStyle/>
          <a:p>
            <a:fld id="{E91D2775-1E16-4079-B13D-1A1929CDDAF0}" type="slidenum">
              <a:rPr lang="en-US" smtClean="0"/>
              <a:t>11</a:t>
            </a:fld>
            <a:endParaRPr lang="en-US" dirty="0"/>
          </a:p>
        </p:txBody>
      </p:sp>
    </p:spTree>
    <p:extLst>
      <p:ext uri="{BB962C8B-B14F-4D97-AF65-F5344CB8AC3E}">
        <p14:creationId xmlns:p14="http://schemas.microsoft.com/office/powerpoint/2010/main" val="369045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Where to find the SDMX Converter?</a:t>
            </a:r>
            <a:endParaRPr lang="fr-BE" dirty="0"/>
          </a:p>
        </p:txBody>
      </p:sp>
      <p:sp>
        <p:nvSpPr>
          <p:cNvPr id="5" name="Content Placeholder 4"/>
          <p:cNvSpPr>
            <a:spLocks noGrp="1"/>
          </p:cNvSpPr>
          <p:nvPr>
            <p:ph idx="1"/>
          </p:nvPr>
        </p:nvSpPr>
        <p:spPr>
          <a:xfrm>
            <a:off x="431540" y="1988840"/>
            <a:ext cx="8291264" cy="4032548"/>
          </a:xfrm>
        </p:spPr>
        <p:txBody>
          <a:bodyPr/>
          <a:lstStyle/>
          <a:p>
            <a:r>
              <a:rPr lang="fr-BE" dirty="0" smtClean="0"/>
              <a:t>You </a:t>
            </a:r>
            <a:r>
              <a:rPr lang="fr-BE" dirty="0" err="1" smtClean="0"/>
              <a:t>can</a:t>
            </a:r>
            <a:r>
              <a:rPr lang="fr-BE" dirty="0" smtClean="0"/>
              <a:t> </a:t>
            </a:r>
            <a:r>
              <a:rPr lang="fr-BE" dirty="0" err="1" smtClean="0"/>
              <a:t>download</a:t>
            </a:r>
            <a:r>
              <a:rPr lang="fr-BE" dirty="0" smtClean="0"/>
              <a:t> the </a:t>
            </a:r>
            <a:r>
              <a:rPr lang="fr-BE" dirty="0" err="1" smtClean="0"/>
              <a:t>latest</a:t>
            </a:r>
            <a:r>
              <a:rPr lang="fr-BE" dirty="0" smtClean="0"/>
              <a:t> version of the SDMX </a:t>
            </a:r>
            <a:r>
              <a:rPr lang="fr-BE" dirty="0" err="1" smtClean="0"/>
              <a:t>converter</a:t>
            </a:r>
            <a:r>
              <a:rPr lang="fr-BE" dirty="0"/>
              <a:t> </a:t>
            </a:r>
            <a:r>
              <a:rPr lang="fr-BE" dirty="0" smtClean="0"/>
              <a:t>on CIRCABC</a:t>
            </a:r>
          </a:p>
          <a:p>
            <a:pPr marL="0" indent="0">
              <a:buNone/>
            </a:pPr>
            <a:r>
              <a:rPr lang="en-US" dirty="0" smtClean="0">
                <a:hlinkClick r:id="rId2"/>
              </a:rPr>
              <a:t>https://circabc.europa.eu/w/browse/6b2323b6-0d4e-43dc-bc7e-dd5e9ff958cc</a:t>
            </a:r>
            <a:endParaRPr lang="en-US" dirty="0" smtClean="0"/>
          </a:p>
          <a:p>
            <a:r>
              <a:rPr lang="fr-BE" dirty="0" err="1" smtClean="0"/>
              <a:t>Available</a:t>
            </a:r>
            <a:r>
              <a:rPr lang="fr-BE" dirty="0" smtClean="0"/>
              <a:t> packages</a:t>
            </a:r>
          </a:p>
          <a:p>
            <a:pPr lvl="1"/>
            <a:r>
              <a:rPr lang="fr-BE" dirty="0" smtClean="0"/>
              <a:t>SDMX</a:t>
            </a:r>
            <a:r>
              <a:rPr lang="fr-BE" dirty="0"/>
              <a:t> </a:t>
            </a:r>
            <a:r>
              <a:rPr lang="fr-BE" dirty="0" err="1"/>
              <a:t>Converter</a:t>
            </a:r>
            <a:r>
              <a:rPr lang="fr-BE" dirty="0" smtClean="0"/>
              <a:t> Platform Independent</a:t>
            </a:r>
          </a:p>
          <a:p>
            <a:pPr lvl="1"/>
            <a:r>
              <a:rPr lang="fr-BE" dirty="0" smtClean="0"/>
              <a:t>SDMX </a:t>
            </a:r>
            <a:r>
              <a:rPr lang="fr-BE" dirty="0" err="1" smtClean="0"/>
              <a:t>Converter</a:t>
            </a:r>
            <a:r>
              <a:rPr lang="fr-BE" dirty="0" smtClean="0"/>
              <a:t> Web Service</a:t>
            </a:r>
          </a:p>
          <a:p>
            <a:pPr lvl="1"/>
            <a:r>
              <a:rPr lang="fr-BE" dirty="0" smtClean="0"/>
              <a:t>SDMX </a:t>
            </a:r>
            <a:r>
              <a:rPr lang="fr-BE" dirty="0" err="1" smtClean="0"/>
              <a:t>Converter</a:t>
            </a:r>
            <a:r>
              <a:rPr lang="fr-BE" dirty="0" smtClean="0"/>
              <a:t> installer for Windows 32-bit</a:t>
            </a:r>
          </a:p>
          <a:p>
            <a:pPr lvl="1"/>
            <a:r>
              <a:rPr lang="fr-BE" dirty="0" smtClean="0"/>
              <a:t>SDMX </a:t>
            </a:r>
            <a:r>
              <a:rPr lang="fr-BE" dirty="0" err="1"/>
              <a:t>Converter</a:t>
            </a:r>
            <a:r>
              <a:rPr lang="fr-BE" dirty="0"/>
              <a:t> </a:t>
            </a:r>
            <a:r>
              <a:rPr lang="fr-BE" dirty="0" smtClean="0"/>
              <a:t>Documentation</a:t>
            </a:r>
          </a:p>
        </p:txBody>
      </p:sp>
      <p:sp>
        <p:nvSpPr>
          <p:cNvPr id="2" name="Slide Number Placeholder 1"/>
          <p:cNvSpPr>
            <a:spLocks noGrp="1"/>
          </p:cNvSpPr>
          <p:nvPr>
            <p:ph type="sldNum" sz="quarter" idx="12"/>
          </p:nvPr>
        </p:nvSpPr>
        <p:spPr/>
        <p:txBody>
          <a:bodyPr/>
          <a:lstStyle/>
          <a:p>
            <a:pPr>
              <a:defRPr/>
            </a:pPr>
            <a:fld id="{6AAA99EF-ED80-451F-8646-25D3C2977936}" type="slidenum">
              <a:rPr lang="en-GB" altLang="en-US" smtClean="0"/>
              <a:pPr>
                <a:defRPr/>
              </a:pPr>
              <a:t>12</a:t>
            </a:fld>
            <a:endParaRPr lang="en-GB"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6084168" y="1988841"/>
            <a:ext cx="2602632" cy="4032548"/>
          </a:xfrm>
        </p:spPr>
        <p:txBody>
          <a:bodyPr/>
          <a:lstStyle/>
          <a:p>
            <a:r>
              <a:rPr lang="en-GB" sz="1800" dirty="0" smtClean="0"/>
              <a:t>From plain text CSV to SDMX-ML</a:t>
            </a:r>
            <a:br>
              <a:rPr lang="en-GB" sz="1800" dirty="0" smtClean="0"/>
            </a:br>
            <a:endParaRPr lang="en-GB" sz="1800" dirty="0" smtClean="0"/>
          </a:p>
          <a:p>
            <a:r>
              <a:rPr lang="en-GB" sz="1800" dirty="0"/>
              <a:t>Domain</a:t>
            </a:r>
            <a:r>
              <a:rPr lang="en-GB" sz="1800" dirty="0" smtClean="0"/>
              <a:t>:</a:t>
            </a:r>
            <a:br>
              <a:rPr lang="en-GB" sz="1800" dirty="0" smtClean="0"/>
            </a:br>
            <a:r>
              <a:rPr lang="en-GB" sz="1800" dirty="0" smtClean="0"/>
              <a:t/>
            </a:r>
            <a:br>
              <a:rPr lang="en-GB" sz="1800" dirty="0" smtClean="0"/>
            </a:br>
            <a:r>
              <a:rPr lang="en-GB" sz="1800" i="1" dirty="0" smtClean="0"/>
              <a:t>ESA2010 </a:t>
            </a:r>
            <a:r>
              <a:rPr lang="en-GB" sz="1800" i="1" dirty="0"/>
              <a:t>Questionnaire </a:t>
            </a:r>
            <a:r>
              <a:rPr lang="en-GB" sz="1800" i="1" dirty="0" smtClean="0"/>
              <a:t>0101</a:t>
            </a:r>
            <a:r>
              <a:rPr lang="en-GB" sz="1800" dirty="0" smtClean="0"/>
              <a:t/>
            </a:r>
            <a:br>
              <a:rPr lang="en-GB" sz="1800" dirty="0" smtClean="0"/>
            </a:br>
            <a:r>
              <a:rPr lang="en-GB" sz="1800" dirty="0" smtClean="0"/>
              <a:t/>
            </a:r>
            <a:br>
              <a:rPr lang="en-GB" sz="1800" dirty="0" smtClean="0"/>
            </a:br>
            <a:r>
              <a:rPr lang="en-GB" sz="1800" i="1" dirty="0" smtClean="0"/>
              <a:t>Gross </a:t>
            </a:r>
            <a:r>
              <a:rPr lang="en-GB" sz="1800" i="1" dirty="0"/>
              <a:t>value added at basic prices and gross domestic product at market prices</a:t>
            </a:r>
          </a:p>
          <a:p>
            <a:pPr marL="0" indent="0">
              <a:buNone/>
            </a:pPr>
            <a:endParaRPr lang="en-GB" sz="1800" dirty="0" smtClean="0"/>
          </a:p>
        </p:txBody>
      </p:sp>
      <p:sp>
        <p:nvSpPr>
          <p:cNvPr id="4" name="Slide Number Placeholder 3"/>
          <p:cNvSpPr>
            <a:spLocks noGrp="1"/>
          </p:cNvSpPr>
          <p:nvPr>
            <p:ph type="sldNum" sz="quarter" idx="12"/>
          </p:nvPr>
        </p:nvSpPr>
        <p:spPr/>
        <p:txBody>
          <a:bodyPr/>
          <a:lstStyle/>
          <a:p>
            <a:fld id="{E91D2775-1E16-4079-B13D-1A1929CDDAF0}" type="slidenum">
              <a:rPr lang="en-US" smtClean="0"/>
              <a:t>13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952836"/>
            <a:ext cx="5353066" cy="4158245"/>
          </a:xfrm>
          <a:prstGeom prst="rect">
            <a:avLst/>
          </a:prstGeom>
        </p:spPr>
      </p:pic>
    </p:spTree>
    <p:extLst>
      <p:ext uri="{BB962C8B-B14F-4D97-AF65-F5344CB8AC3E}">
        <p14:creationId xmlns:p14="http://schemas.microsoft.com/office/powerpoint/2010/main" val="37236237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6084168" y="1988841"/>
            <a:ext cx="2602632" cy="4032548"/>
          </a:xfrm>
        </p:spPr>
        <p:txBody>
          <a:bodyPr/>
          <a:lstStyle/>
          <a:p>
            <a:r>
              <a:rPr lang="en-GB" sz="1800" dirty="0" smtClean="0"/>
              <a:t>From plain text CSV to SDMX-ML</a:t>
            </a:r>
          </a:p>
          <a:p>
            <a:endParaRPr lang="en-GB" sz="1800" dirty="0"/>
          </a:p>
          <a:p>
            <a:endParaRPr lang="en-GB" sz="1800" dirty="0" smtClean="0"/>
          </a:p>
          <a:p>
            <a:endParaRPr lang="en-GB" sz="1800" dirty="0"/>
          </a:p>
          <a:p>
            <a:r>
              <a:rPr lang="en-GB" sz="1800" dirty="0" smtClean="0"/>
              <a:t>Separated by ";"</a:t>
            </a:r>
          </a:p>
          <a:p>
            <a:r>
              <a:rPr lang="en-GB" sz="1800" dirty="0" smtClean="0"/>
              <a:t>Dataset and series fields repeated:</a:t>
            </a:r>
          </a:p>
          <a:p>
            <a:pPr lvl="1"/>
            <a:r>
              <a:rPr lang="en-GB" sz="1400" dirty="0" smtClean="0"/>
              <a:t>Dimensions</a:t>
            </a:r>
          </a:p>
          <a:p>
            <a:pPr lvl="1"/>
            <a:r>
              <a:rPr lang="en-GB" sz="1400" dirty="0" smtClean="0"/>
              <a:t>Attributes</a:t>
            </a:r>
          </a:p>
          <a:p>
            <a:r>
              <a:rPr lang="en-GB" sz="1800" dirty="0" smtClean="0"/>
              <a:t>Long lines wrapped on screen</a:t>
            </a:r>
          </a:p>
          <a:p>
            <a:pPr marL="457200" lvl="1" indent="0">
              <a:buNone/>
            </a:pPr>
            <a:r>
              <a:rPr lang="en-GB" sz="1400" dirty="0" smtClean="0"/>
              <a:t/>
            </a:r>
            <a:br>
              <a:rPr lang="en-GB" sz="1400" dirty="0" smtClean="0"/>
            </a:br>
            <a:endParaRPr lang="en-GB" sz="1400" dirty="0" smtClean="0"/>
          </a:p>
        </p:txBody>
      </p:sp>
      <p:sp>
        <p:nvSpPr>
          <p:cNvPr id="4" name="Slide Number Placeholder 3"/>
          <p:cNvSpPr>
            <a:spLocks noGrp="1"/>
          </p:cNvSpPr>
          <p:nvPr>
            <p:ph type="sldNum" sz="quarter" idx="12"/>
          </p:nvPr>
        </p:nvSpPr>
        <p:spPr/>
        <p:txBody>
          <a:bodyPr/>
          <a:lstStyle/>
          <a:p>
            <a:fld id="{E91D2775-1E16-4079-B13D-1A1929CDDAF0}" type="slidenum">
              <a:rPr lang="en-US" smtClean="0"/>
              <a:t>14</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952836"/>
            <a:ext cx="5353066" cy="4158245"/>
          </a:xfrm>
          <a:prstGeom prst="rect">
            <a:avLst/>
          </a:prstGeom>
        </p:spPr>
      </p:pic>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23818" b="70684"/>
          <a:stretch/>
        </p:blipFill>
        <p:spPr>
          <a:xfrm>
            <a:off x="323528" y="2960948"/>
            <a:ext cx="8649651" cy="369379"/>
          </a:xfrm>
          <a:prstGeom prst="rect">
            <a:avLst/>
          </a:prstGeom>
        </p:spPr>
      </p:pic>
      <p:sp>
        <p:nvSpPr>
          <p:cNvPr id="8" name="Rectangle 7"/>
          <p:cNvSpPr/>
          <p:nvPr/>
        </p:nvSpPr>
        <p:spPr bwMode="auto">
          <a:xfrm>
            <a:off x="297632" y="2960947"/>
            <a:ext cx="8306816" cy="369379"/>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6" name="Rectangle 15"/>
          <p:cNvSpPr/>
          <p:nvPr/>
        </p:nvSpPr>
        <p:spPr bwMode="auto">
          <a:xfrm>
            <a:off x="6084168" y="2708920"/>
            <a:ext cx="2496936"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One observation per line</a:t>
            </a:r>
            <a:endParaRPr kumimoji="0" lang="en-GB" sz="1100" b="1" i="0" u="none" strike="noStrike" cap="none" normalizeH="0" baseline="0" dirty="0" smtClean="0">
              <a:ln>
                <a:noFill/>
              </a:ln>
              <a:solidFill>
                <a:schemeClr val="bg1"/>
              </a:solidFill>
              <a:effectLst/>
              <a:latin typeface="Verdana" pitchFamily="34" charset="0"/>
            </a:endParaRPr>
          </a:p>
        </p:txBody>
      </p:sp>
    </p:spTree>
    <p:extLst>
      <p:ext uri="{BB962C8B-B14F-4D97-AF65-F5344CB8AC3E}">
        <p14:creationId xmlns:p14="http://schemas.microsoft.com/office/powerpoint/2010/main" val="28029511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359532" y="4797052"/>
            <a:ext cx="8327268" cy="1404256"/>
          </a:xfrm>
        </p:spPr>
        <p:txBody>
          <a:bodyPr/>
          <a:lstStyle/>
          <a:p>
            <a:r>
              <a:rPr lang="en-GB" sz="1800" b="1" dirty="0" smtClean="0"/>
              <a:t>Converter GUI:</a:t>
            </a:r>
            <a:endParaRPr lang="en-GB" sz="1000" dirty="0"/>
          </a:p>
          <a:p>
            <a:pPr lvl="1"/>
            <a:r>
              <a:rPr lang="en-GB" dirty="0" smtClean="0"/>
              <a:t>Selecting the input CSV file</a:t>
            </a:r>
          </a:p>
          <a:p>
            <a:pPr lvl="1"/>
            <a:r>
              <a:rPr lang="en-GB" dirty="0" smtClean="0"/>
              <a:t>Selecting the output SDMX v2.1 Generic Data file</a:t>
            </a:r>
            <a:endParaRPr lang="en-GB" dirty="0"/>
          </a:p>
        </p:txBody>
      </p:sp>
      <p:sp>
        <p:nvSpPr>
          <p:cNvPr id="4" name="Slide Number Placeholder 3"/>
          <p:cNvSpPr>
            <a:spLocks noGrp="1"/>
          </p:cNvSpPr>
          <p:nvPr>
            <p:ph type="sldNum" sz="quarter" idx="12"/>
          </p:nvPr>
        </p:nvSpPr>
        <p:spPr/>
        <p:txBody>
          <a:bodyPr/>
          <a:lstStyle/>
          <a:p>
            <a:fld id="{E91D2775-1E16-4079-B13D-1A1929CDDAF0}" type="slidenum">
              <a:rPr lang="en-US" smtClean="0"/>
              <a:t>15</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59" b="65854"/>
          <a:stretch/>
        </p:blipFill>
        <p:spPr>
          <a:xfrm>
            <a:off x="430150" y="2120751"/>
            <a:ext cx="8246306" cy="2532385"/>
          </a:xfrm>
          <a:prstGeom prst="rect">
            <a:avLst/>
          </a:prstGeom>
        </p:spPr>
      </p:pic>
      <p:grpSp>
        <p:nvGrpSpPr>
          <p:cNvPr id="10" name="Group 9"/>
          <p:cNvGrpSpPr/>
          <p:nvPr/>
        </p:nvGrpSpPr>
        <p:grpSpPr>
          <a:xfrm>
            <a:off x="1151620" y="2960948"/>
            <a:ext cx="7416824" cy="324036"/>
            <a:chOff x="1429544" y="2636912"/>
            <a:chExt cx="7416824" cy="324036"/>
          </a:xfrm>
        </p:grpSpPr>
        <p:sp>
          <p:nvSpPr>
            <p:cNvPr id="11" name="Rectangle 10"/>
            <p:cNvSpPr/>
            <p:nvPr/>
          </p:nvSpPr>
          <p:spPr bwMode="auto">
            <a:xfrm>
              <a:off x="1727684" y="2636912"/>
              <a:ext cx="7118684" cy="324036"/>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2" name="Oval 11"/>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a:ln>
                    <a:solidFill>
                      <a:schemeClr val="bg1"/>
                    </a:solidFill>
                  </a:ln>
                  <a:solidFill>
                    <a:schemeClr val="bg1"/>
                  </a:solidFill>
                  <a:latin typeface="Verdana" pitchFamily="34" charset="0"/>
                </a:rPr>
                <a:t>1</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grpSp>
        <p:nvGrpSpPr>
          <p:cNvPr id="13" name="Group 12"/>
          <p:cNvGrpSpPr/>
          <p:nvPr/>
        </p:nvGrpSpPr>
        <p:grpSpPr>
          <a:xfrm>
            <a:off x="1151620" y="3248980"/>
            <a:ext cx="7416824" cy="324036"/>
            <a:chOff x="1429544" y="2636912"/>
            <a:chExt cx="7416824" cy="324036"/>
          </a:xfrm>
        </p:grpSpPr>
        <p:sp>
          <p:nvSpPr>
            <p:cNvPr id="14" name="Rectangle 13"/>
            <p:cNvSpPr/>
            <p:nvPr/>
          </p:nvSpPr>
          <p:spPr bwMode="auto">
            <a:xfrm>
              <a:off x="1727684" y="2636912"/>
              <a:ext cx="7118684" cy="324036"/>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5" name="Oval 14"/>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smtClean="0">
                  <a:ln>
                    <a:solidFill>
                      <a:schemeClr val="bg1"/>
                    </a:solidFill>
                  </a:ln>
                  <a:solidFill>
                    <a:schemeClr val="bg1"/>
                  </a:solidFill>
                  <a:latin typeface="Verdana" pitchFamily="34" charset="0"/>
                </a:rPr>
                <a:t>2</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spTree>
    <p:extLst>
      <p:ext uri="{BB962C8B-B14F-4D97-AF65-F5344CB8AC3E}">
        <p14:creationId xmlns:p14="http://schemas.microsoft.com/office/powerpoint/2010/main" val="28735502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359532" y="4797052"/>
            <a:ext cx="8327268" cy="1692288"/>
          </a:xfrm>
        </p:spPr>
        <p:txBody>
          <a:bodyPr/>
          <a:lstStyle/>
          <a:p>
            <a:r>
              <a:rPr lang="en-GB" sz="1800" b="1" dirty="0" smtClean="0"/>
              <a:t>Converter GUI:</a:t>
            </a:r>
            <a:endParaRPr lang="en-GB" sz="1000" dirty="0"/>
          </a:p>
          <a:p>
            <a:pPr lvl="1"/>
            <a:r>
              <a:rPr lang="en-GB" dirty="0" smtClean="0"/>
              <a:t>Selecting the DSD file:</a:t>
            </a:r>
          </a:p>
          <a:p>
            <a:pPr lvl="2"/>
            <a:r>
              <a:rPr lang="en-GB" dirty="0" smtClean="0"/>
              <a:t>Which concepts exist (dimensions, attributes, measurements)</a:t>
            </a:r>
          </a:p>
          <a:p>
            <a:pPr lvl="2"/>
            <a:r>
              <a:rPr lang="en-GB" dirty="0"/>
              <a:t>H</a:t>
            </a:r>
            <a:r>
              <a:rPr lang="en-GB" dirty="0" smtClean="0"/>
              <a:t>ow they are coded</a:t>
            </a:r>
          </a:p>
          <a:p>
            <a:pPr lvl="2"/>
            <a:r>
              <a:rPr lang="en-GB" dirty="0" smtClean="0"/>
              <a:t>Where they belong (dataset, series, observation)</a:t>
            </a:r>
            <a:endParaRPr lang="en-GB" dirty="0"/>
          </a:p>
        </p:txBody>
      </p:sp>
      <p:sp>
        <p:nvSpPr>
          <p:cNvPr id="4" name="Slide Number Placeholder 3"/>
          <p:cNvSpPr>
            <a:spLocks noGrp="1"/>
          </p:cNvSpPr>
          <p:nvPr>
            <p:ph type="sldNum" sz="quarter" idx="12"/>
          </p:nvPr>
        </p:nvSpPr>
        <p:spPr/>
        <p:txBody>
          <a:bodyPr/>
          <a:lstStyle/>
          <a:p>
            <a:fld id="{E91D2775-1E16-4079-B13D-1A1929CDDAF0}" type="slidenum">
              <a:rPr lang="en-US" smtClean="0"/>
              <a:t>16</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59" b="65854"/>
          <a:stretch/>
        </p:blipFill>
        <p:spPr>
          <a:xfrm>
            <a:off x="430150" y="2120751"/>
            <a:ext cx="8246306" cy="2532385"/>
          </a:xfrm>
          <a:prstGeom prst="rect">
            <a:avLst/>
          </a:prstGeom>
        </p:spPr>
      </p:pic>
      <p:grpSp>
        <p:nvGrpSpPr>
          <p:cNvPr id="13" name="Group 12"/>
          <p:cNvGrpSpPr/>
          <p:nvPr/>
        </p:nvGrpSpPr>
        <p:grpSpPr>
          <a:xfrm>
            <a:off x="1151620" y="3753036"/>
            <a:ext cx="3996444" cy="288032"/>
            <a:chOff x="1429544" y="2636912"/>
            <a:chExt cx="3996444" cy="288032"/>
          </a:xfrm>
        </p:grpSpPr>
        <p:sp>
          <p:nvSpPr>
            <p:cNvPr id="14" name="Rectangle 13"/>
            <p:cNvSpPr/>
            <p:nvPr/>
          </p:nvSpPr>
          <p:spPr bwMode="auto">
            <a:xfrm>
              <a:off x="1727684" y="2636912"/>
              <a:ext cx="3698304" cy="288032"/>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5" name="Oval 14"/>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smtClean="0">
                  <a:ln>
                    <a:solidFill>
                      <a:schemeClr val="bg1"/>
                    </a:solidFill>
                  </a:ln>
                  <a:solidFill>
                    <a:schemeClr val="bg1"/>
                  </a:solidFill>
                  <a:latin typeface="Verdana" pitchFamily="34" charset="0"/>
                </a:rPr>
                <a:t>3</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spTree>
    <p:extLst>
      <p:ext uri="{BB962C8B-B14F-4D97-AF65-F5344CB8AC3E}">
        <p14:creationId xmlns:p14="http://schemas.microsoft.com/office/powerpoint/2010/main" val="20692859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359532" y="4797052"/>
            <a:ext cx="8327268" cy="1692288"/>
          </a:xfrm>
        </p:spPr>
        <p:txBody>
          <a:bodyPr/>
          <a:lstStyle/>
          <a:p>
            <a:r>
              <a:rPr lang="en-GB" sz="1800" b="1" dirty="0" smtClean="0"/>
              <a:t>Converter GUI:</a:t>
            </a:r>
            <a:endParaRPr lang="en-GB" sz="1000" dirty="0"/>
          </a:p>
          <a:p>
            <a:pPr lvl="1"/>
            <a:r>
              <a:rPr lang="en-GB" dirty="0" smtClean="0"/>
              <a:t>Field separator: </a:t>
            </a:r>
          </a:p>
          <a:p>
            <a:pPr lvl="2"/>
            <a:r>
              <a:rPr lang="en-GB" dirty="0"/>
              <a:t>I</a:t>
            </a:r>
            <a:r>
              <a:rPr lang="en-GB" dirty="0" smtClean="0"/>
              <a:t>n this case semicolon (default)</a:t>
            </a:r>
          </a:p>
        </p:txBody>
      </p:sp>
      <p:sp>
        <p:nvSpPr>
          <p:cNvPr id="4" name="Slide Number Placeholder 3"/>
          <p:cNvSpPr>
            <a:spLocks noGrp="1"/>
          </p:cNvSpPr>
          <p:nvPr>
            <p:ph type="sldNum" sz="quarter" idx="12"/>
          </p:nvPr>
        </p:nvSpPr>
        <p:spPr/>
        <p:txBody>
          <a:bodyPr/>
          <a:lstStyle/>
          <a:p>
            <a:fld id="{E91D2775-1E16-4079-B13D-1A1929CDDAF0}" type="slidenum">
              <a:rPr lang="en-US" smtClean="0"/>
              <a:t>17</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17" t="46792" r="517" b="18903"/>
          <a:stretch/>
        </p:blipFill>
        <p:spPr>
          <a:xfrm>
            <a:off x="409673" y="2122636"/>
            <a:ext cx="8246306" cy="2532385"/>
          </a:xfrm>
          <a:prstGeom prst="rect">
            <a:avLst/>
          </a:prstGeom>
        </p:spPr>
      </p:pic>
      <p:grpSp>
        <p:nvGrpSpPr>
          <p:cNvPr id="13" name="Group 12"/>
          <p:cNvGrpSpPr/>
          <p:nvPr/>
        </p:nvGrpSpPr>
        <p:grpSpPr>
          <a:xfrm>
            <a:off x="5400092" y="3609020"/>
            <a:ext cx="3168352" cy="288032"/>
            <a:chOff x="1429544" y="2636912"/>
            <a:chExt cx="3168352" cy="288032"/>
          </a:xfrm>
        </p:grpSpPr>
        <p:sp>
          <p:nvSpPr>
            <p:cNvPr id="14" name="Rectangle 13"/>
            <p:cNvSpPr/>
            <p:nvPr/>
          </p:nvSpPr>
          <p:spPr bwMode="auto">
            <a:xfrm>
              <a:off x="1727684" y="2636912"/>
              <a:ext cx="2870212" cy="288032"/>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5" name="Oval 14"/>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a:ln>
                    <a:solidFill>
                      <a:schemeClr val="bg1"/>
                    </a:solidFill>
                  </a:ln>
                  <a:solidFill>
                    <a:schemeClr val="bg1"/>
                  </a:solidFill>
                  <a:latin typeface="Verdana" pitchFamily="34" charset="0"/>
                </a:rPr>
                <a:t>4</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spTree>
    <p:extLst>
      <p:ext uri="{BB962C8B-B14F-4D97-AF65-F5344CB8AC3E}">
        <p14:creationId xmlns:p14="http://schemas.microsoft.com/office/powerpoint/2010/main" val="1263318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359532" y="4797052"/>
            <a:ext cx="8327268" cy="1692288"/>
          </a:xfrm>
        </p:spPr>
        <p:txBody>
          <a:bodyPr/>
          <a:lstStyle/>
          <a:p>
            <a:r>
              <a:rPr lang="en-GB" sz="1800" b="1" dirty="0" smtClean="0"/>
              <a:t>Converter GUI:</a:t>
            </a:r>
            <a:endParaRPr lang="en-GB" sz="1000" dirty="0"/>
          </a:p>
          <a:p>
            <a:pPr lvl="1"/>
            <a:r>
              <a:rPr lang="en-GB" dirty="0" smtClean="0"/>
              <a:t>Mapping fields to concepts: </a:t>
            </a:r>
          </a:p>
          <a:p>
            <a:pPr lvl="2"/>
            <a:r>
              <a:rPr lang="en-GB" dirty="0" smtClean="0"/>
              <a:t>There is no header row at the start of the file (default)</a:t>
            </a:r>
          </a:p>
          <a:p>
            <a:pPr lvl="2"/>
            <a:r>
              <a:rPr lang="en-GB" dirty="0" smtClean="0"/>
              <a:t>Mapping tells which column corresponds to which concept</a:t>
            </a:r>
          </a:p>
          <a:p>
            <a:pPr lvl="2"/>
            <a:r>
              <a:rPr lang="en-GB" dirty="0" smtClean="0"/>
              <a:t>Default mapping uses the ordering from DSD</a:t>
            </a:r>
          </a:p>
        </p:txBody>
      </p:sp>
      <p:sp>
        <p:nvSpPr>
          <p:cNvPr id="4" name="Slide Number Placeholder 3"/>
          <p:cNvSpPr>
            <a:spLocks noGrp="1"/>
          </p:cNvSpPr>
          <p:nvPr>
            <p:ph type="sldNum" sz="quarter" idx="12"/>
          </p:nvPr>
        </p:nvSpPr>
        <p:spPr/>
        <p:txBody>
          <a:bodyPr/>
          <a:lstStyle/>
          <a:p>
            <a:fld id="{E91D2775-1E16-4079-B13D-1A1929CDDAF0}" type="slidenum">
              <a:rPr lang="en-US" smtClean="0"/>
              <a:t>18</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17" t="46792" r="517" b="18903"/>
          <a:stretch/>
        </p:blipFill>
        <p:spPr>
          <a:xfrm>
            <a:off x="409673" y="2122636"/>
            <a:ext cx="8246306" cy="2532385"/>
          </a:xfrm>
          <a:prstGeom prst="rect">
            <a:avLst/>
          </a:prstGeom>
        </p:spPr>
      </p:pic>
      <p:grpSp>
        <p:nvGrpSpPr>
          <p:cNvPr id="13" name="Group 12"/>
          <p:cNvGrpSpPr/>
          <p:nvPr/>
        </p:nvGrpSpPr>
        <p:grpSpPr>
          <a:xfrm>
            <a:off x="575556" y="3609020"/>
            <a:ext cx="4536504" cy="288032"/>
            <a:chOff x="1429544" y="2636912"/>
            <a:chExt cx="4536504" cy="288032"/>
          </a:xfrm>
        </p:grpSpPr>
        <p:sp>
          <p:nvSpPr>
            <p:cNvPr id="14" name="Rectangle 13"/>
            <p:cNvSpPr/>
            <p:nvPr/>
          </p:nvSpPr>
          <p:spPr bwMode="auto">
            <a:xfrm>
              <a:off x="1727684" y="2636912"/>
              <a:ext cx="4238364" cy="288032"/>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5" name="Oval 14"/>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a:ln>
                    <a:solidFill>
                      <a:schemeClr val="bg1"/>
                    </a:solidFill>
                  </a:ln>
                  <a:solidFill>
                    <a:schemeClr val="bg1"/>
                  </a:solidFill>
                  <a:latin typeface="Verdana" pitchFamily="34" charset="0"/>
                </a:rPr>
                <a:t>6</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grpSp>
        <p:nvGrpSpPr>
          <p:cNvPr id="9" name="Group 8"/>
          <p:cNvGrpSpPr/>
          <p:nvPr/>
        </p:nvGrpSpPr>
        <p:grpSpPr>
          <a:xfrm>
            <a:off x="5508104" y="3320988"/>
            <a:ext cx="3147875" cy="288032"/>
            <a:chOff x="1429544" y="2636912"/>
            <a:chExt cx="3147875" cy="288032"/>
          </a:xfrm>
        </p:grpSpPr>
        <p:sp>
          <p:nvSpPr>
            <p:cNvPr id="10" name="Rectangle 9"/>
            <p:cNvSpPr/>
            <p:nvPr/>
          </p:nvSpPr>
          <p:spPr bwMode="auto">
            <a:xfrm>
              <a:off x="1727684" y="2636912"/>
              <a:ext cx="2849735" cy="288032"/>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1" name="Oval 10"/>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smtClean="0">
                  <a:ln>
                    <a:solidFill>
                      <a:schemeClr val="bg1"/>
                    </a:solidFill>
                  </a:ln>
                  <a:solidFill>
                    <a:schemeClr val="bg1"/>
                  </a:solidFill>
                  <a:latin typeface="Verdana" pitchFamily="34" charset="0"/>
                </a:rPr>
                <a:t>5</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spTree>
    <p:extLst>
      <p:ext uri="{BB962C8B-B14F-4D97-AF65-F5344CB8AC3E}">
        <p14:creationId xmlns:p14="http://schemas.microsoft.com/office/powerpoint/2010/main" val="26541741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359532" y="4797052"/>
            <a:ext cx="5040560" cy="1692288"/>
          </a:xfrm>
        </p:spPr>
        <p:txBody>
          <a:bodyPr/>
          <a:lstStyle/>
          <a:p>
            <a:r>
              <a:rPr lang="en-GB" sz="1800" b="1" dirty="0" smtClean="0"/>
              <a:t>Converter GUI:</a:t>
            </a:r>
            <a:endParaRPr lang="en-GB" sz="1000" dirty="0"/>
          </a:p>
          <a:p>
            <a:pPr lvl="1"/>
            <a:r>
              <a:rPr lang="en-GB" dirty="0" smtClean="0"/>
              <a:t>Adding header information</a:t>
            </a:r>
          </a:p>
          <a:p>
            <a:pPr lvl="2"/>
            <a:r>
              <a:rPr lang="en-GB" dirty="0" smtClean="0"/>
              <a:t>Stored in an external properties file</a:t>
            </a:r>
          </a:p>
        </p:txBody>
      </p:sp>
      <p:sp>
        <p:nvSpPr>
          <p:cNvPr id="4" name="Slide Number Placeholder 3"/>
          <p:cNvSpPr>
            <a:spLocks noGrp="1"/>
          </p:cNvSpPr>
          <p:nvPr>
            <p:ph type="sldNum" sz="quarter" idx="12"/>
          </p:nvPr>
        </p:nvSpPr>
        <p:spPr/>
        <p:txBody>
          <a:bodyPr/>
          <a:lstStyle/>
          <a:p>
            <a:fld id="{E91D2775-1E16-4079-B13D-1A1929CDDAF0}" type="slidenum">
              <a:rPr lang="en-US" smtClean="0"/>
              <a:t>19</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17" t="46792" r="40570" b="18903"/>
          <a:stretch/>
        </p:blipFill>
        <p:spPr>
          <a:xfrm>
            <a:off x="409673" y="2122636"/>
            <a:ext cx="4943377" cy="2532385"/>
          </a:xfrm>
          <a:prstGeom prst="rect">
            <a:avLst/>
          </a:prstGeom>
        </p:spPr>
      </p:pic>
      <p:grpSp>
        <p:nvGrpSpPr>
          <p:cNvPr id="9" name="Group 8"/>
          <p:cNvGrpSpPr/>
          <p:nvPr/>
        </p:nvGrpSpPr>
        <p:grpSpPr>
          <a:xfrm>
            <a:off x="1439652" y="3068960"/>
            <a:ext cx="3672408" cy="288032"/>
            <a:chOff x="1429544" y="2636912"/>
            <a:chExt cx="3672408" cy="288032"/>
          </a:xfrm>
        </p:grpSpPr>
        <p:sp>
          <p:nvSpPr>
            <p:cNvPr id="10" name="Rectangle 9"/>
            <p:cNvSpPr/>
            <p:nvPr/>
          </p:nvSpPr>
          <p:spPr bwMode="auto">
            <a:xfrm>
              <a:off x="1727684" y="2636912"/>
              <a:ext cx="3374268" cy="288032"/>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1" name="Oval 10"/>
            <p:cNvSpPr/>
            <p:nvPr/>
          </p:nvSpPr>
          <p:spPr bwMode="auto">
            <a:xfrm>
              <a:off x="1429544" y="2654027"/>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a:ln>
                    <a:solidFill>
                      <a:schemeClr val="bg1"/>
                    </a:solidFill>
                  </a:ln>
                  <a:solidFill>
                    <a:schemeClr val="bg1"/>
                  </a:solidFill>
                  <a:latin typeface="Verdana" pitchFamily="34" charset="0"/>
                </a:rPr>
                <a:t>7</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1988840"/>
            <a:ext cx="3349134" cy="4670561"/>
          </a:xfrm>
          <a:prstGeom prst="rect">
            <a:avLst/>
          </a:prstGeom>
        </p:spPr>
      </p:pic>
    </p:spTree>
    <p:extLst>
      <p:ext uri="{BB962C8B-B14F-4D97-AF65-F5344CB8AC3E}">
        <p14:creationId xmlns:p14="http://schemas.microsoft.com/office/powerpoint/2010/main" val="1370550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the SDMX Converter?</a:t>
            </a:r>
            <a:endParaRPr lang="en-GB" dirty="0"/>
          </a:p>
        </p:txBody>
      </p:sp>
      <p:sp>
        <p:nvSpPr>
          <p:cNvPr id="4" name="Content Placeholder 3"/>
          <p:cNvSpPr>
            <a:spLocks noGrp="1"/>
          </p:cNvSpPr>
          <p:nvPr>
            <p:ph idx="1"/>
          </p:nvPr>
        </p:nvSpPr>
        <p:spPr/>
        <p:txBody>
          <a:bodyPr>
            <a:normAutofit fontScale="85000" lnSpcReduction="20000"/>
          </a:bodyPr>
          <a:lstStyle/>
          <a:p>
            <a:r>
              <a:rPr lang="en-GB" dirty="0" smtClean="0"/>
              <a:t>A JAVA application that converts </a:t>
            </a:r>
            <a:r>
              <a:rPr lang="en-GB" dirty="0"/>
              <a:t>between </a:t>
            </a:r>
            <a:r>
              <a:rPr lang="en-GB" dirty="0" smtClean="0"/>
              <a:t>different data formats:</a:t>
            </a:r>
          </a:p>
          <a:p>
            <a:pPr lvl="1"/>
            <a:r>
              <a:rPr lang="en-GB" dirty="0" smtClean="0"/>
              <a:t>SDMX 2.0</a:t>
            </a:r>
          </a:p>
          <a:p>
            <a:pPr lvl="2"/>
            <a:r>
              <a:rPr lang="en-GB" dirty="0" smtClean="0"/>
              <a:t>Generic</a:t>
            </a:r>
            <a:r>
              <a:rPr lang="en-GB" dirty="0"/>
              <a:t>, </a:t>
            </a:r>
            <a:r>
              <a:rPr lang="en-GB" dirty="0" smtClean="0"/>
              <a:t>Compact, Utility And Cross-sectional.</a:t>
            </a:r>
          </a:p>
          <a:p>
            <a:pPr lvl="1"/>
            <a:r>
              <a:rPr lang="en-GB" dirty="0" smtClean="0"/>
              <a:t>SDMX 2.1 </a:t>
            </a:r>
          </a:p>
          <a:p>
            <a:pPr lvl="2"/>
            <a:r>
              <a:rPr lang="en-GB" dirty="0" smtClean="0"/>
              <a:t>Generic Data, Generic TS, Structure-specific, Structure-specific TS</a:t>
            </a:r>
          </a:p>
          <a:p>
            <a:pPr lvl="1"/>
            <a:r>
              <a:rPr lang="en-GB" dirty="0" smtClean="0"/>
              <a:t>GESMES</a:t>
            </a:r>
          </a:p>
          <a:p>
            <a:pPr lvl="2"/>
            <a:r>
              <a:rPr lang="en-GB" dirty="0" smtClean="0"/>
              <a:t>TS</a:t>
            </a:r>
            <a:r>
              <a:rPr lang="en-GB" dirty="0"/>
              <a:t>, 2.1, </a:t>
            </a:r>
            <a:r>
              <a:rPr lang="en-GB" dirty="0" smtClean="0"/>
              <a:t>DSIS</a:t>
            </a:r>
          </a:p>
          <a:p>
            <a:pPr lvl="1"/>
            <a:r>
              <a:rPr lang="en-GB" dirty="0"/>
              <a:t>CSV, </a:t>
            </a:r>
            <a:r>
              <a:rPr lang="en-GB" dirty="0" smtClean="0"/>
              <a:t>FLR </a:t>
            </a:r>
            <a:r>
              <a:rPr lang="en-GB" i="0" dirty="0" smtClean="0"/>
              <a:t>(plain text formats)</a:t>
            </a:r>
            <a:endParaRPr lang="en-GB" i="0" dirty="0"/>
          </a:p>
          <a:p>
            <a:pPr lvl="1"/>
            <a:r>
              <a:rPr lang="en-GB" dirty="0" smtClean="0"/>
              <a:t>MESSAGE GROUP </a:t>
            </a:r>
            <a:r>
              <a:rPr lang="en-GB" i="0" dirty="0" smtClean="0"/>
              <a:t>(special SDMX 2.0 format)</a:t>
            </a:r>
          </a:p>
          <a:p>
            <a:pPr lvl="1"/>
            <a:r>
              <a:rPr lang="en-GB" dirty="0" smtClean="0"/>
              <a:t>DSPL </a:t>
            </a:r>
            <a:r>
              <a:rPr lang="en-GB" i="0" dirty="0" smtClean="0"/>
              <a:t>(Google's data dissemination format)</a:t>
            </a:r>
            <a:endParaRPr lang="en-GB" dirty="0" smtClean="0"/>
          </a:p>
          <a:p>
            <a:pPr lvl="1"/>
            <a:r>
              <a:rPr lang="en-GB" dirty="0" smtClean="0"/>
              <a:t>Excel</a:t>
            </a:r>
          </a:p>
          <a:p>
            <a:pPr lvl="1"/>
            <a:endParaRPr lang="en-GB" dirty="0" smtClean="0"/>
          </a:p>
          <a:p>
            <a:r>
              <a:rPr lang="en-GB" dirty="0" smtClean="0"/>
              <a:t>Some conversions have limitations depending on the output format</a:t>
            </a:r>
          </a:p>
        </p:txBody>
      </p:sp>
      <p:sp>
        <p:nvSpPr>
          <p:cNvPr id="3" name="Slide Number Placeholder 2"/>
          <p:cNvSpPr>
            <a:spLocks noGrp="1"/>
          </p:cNvSpPr>
          <p:nvPr>
            <p:ph type="sldNum" sz="quarter" idx="12"/>
          </p:nvPr>
        </p:nvSpPr>
        <p:spPr/>
        <p:txBody>
          <a:bodyPr/>
          <a:lstStyle/>
          <a:p>
            <a:pPr>
              <a:defRPr/>
            </a:pPr>
            <a:fld id="{6AAA99EF-ED80-451F-8646-25D3C2977936}" type="slidenum">
              <a:rPr lang="en-GB" altLang="en-US" smtClean="0"/>
              <a:pPr>
                <a:defRPr/>
              </a:pPr>
              <a:t>2</a:t>
            </a:fld>
            <a:endParaRPr lang="en-GB" altLang="en-US"/>
          </a:p>
        </p:txBody>
      </p:sp>
    </p:spTree>
    <p:extLst>
      <p:ext uri="{BB962C8B-B14F-4D97-AF65-F5344CB8AC3E}">
        <p14:creationId xmlns:p14="http://schemas.microsoft.com/office/powerpoint/2010/main" val="246603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359532" y="4032473"/>
            <a:ext cx="3528392" cy="2456867"/>
          </a:xfrm>
        </p:spPr>
        <p:txBody>
          <a:bodyPr/>
          <a:lstStyle/>
          <a:p>
            <a:r>
              <a:rPr lang="en-GB" sz="1800" b="1" dirty="0" smtClean="0"/>
              <a:t>Converter GUI:</a:t>
            </a:r>
            <a:endParaRPr lang="en-GB" sz="1000" dirty="0"/>
          </a:p>
          <a:p>
            <a:pPr lvl="1"/>
            <a:r>
              <a:rPr lang="en-GB" dirty="0" smtClean="0"/>
              <a:t>Executing the conversion</a:t>
            </a:r>
          </a:p>
        </p:txBody>
      </p:sp>
      <p:sp>
        <p:nvSpPr>
          <p:cNvPr id="4" name="Slide Number Placeholder 3"/>
          <p:cNvSpPr>
            <a:spLocks noGrp="1"/>
          </p:cNvSpPr>
          <p:nvPr>
            <p:ph type="sldNum" sz="quarter" idx="12"/>
          </p:nvPr>
        </p:nvSpPr>
        <p:spPr/>
        <p:txBody>
          <a:bodyPr/>
          <a:lstStyle/>
          <a:p>
            <a:fld id="{E91D2775-1E16-4079-B13D-1A1929CDDAF0}" type="slidenum">
              <a:rPr lang="en-US" smtClean="0"/>
              <a:t>20</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40009" t="76631" r="44" b="-207"/>
          <a:stretch/>
        </p:blipFill>
        <p:spPr>
          <a:xfrm>
            <a:off x="409673" y="2060848"/>
            <a:ext cx="4943377" cy="1740371"/>
          </a:xfrm>
          <a:prstGeom prst="rect">
            <a:avLst/>
          </a:prstGeom>
        </p:spPr>
      </p:pic>
      <p:grpSp>
        <p:nvGrpSpPr>
          <p:cNvPr id="9" name="Group 8"/>
          <p:cNvGrpSpPr/>
          <p:nvPr/>
        </p:nvGrpSpPr>
        <p:grpSpPr>
          <a:xfrm>
            <a:off x="1763688" y="3262874"/>
            <a:ext cx="3069629" cy="356440"/>
            <a:chOff x="1429544" y="2640512"/>
            <a:chExt cx="3069629" cy="356440"/>
          </a:xfrm>
        </p:grpSpPr>
        <p:sp>
          <p:nvSpPr>
            <p:cNvPr id="10" name="Rectangle 9"/>
            <p:cNvSpPr/>
            <p:nvPr/>
          </p:nvSpPr>
          <p:spPr bwMode="auto">
            <a:xfrm>
              <a:off x="1727684" y="2640512"/>
              <a:ext cx="2771489" cy="356440"/>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1" name="Oval 10"/>
            <p:cNvSpPr/>
            <p:nvPr/>
          </p:nvSpPr>
          <p:spPr bwMode="auto">
            <a:xfrm>
              <a:off x="1429544" y="2690031"/>
              <a:ext cx="298140" cy="270917"/>
            </a:xfrm>
            <a:prstGeom prst="ellipse">
              <a:avLst/>
            </a:prstGeom>
            <a:solidFill>
              <a:srgbClr val="FF0000"/>
            </a:solidFill>
            <a:ln>
              <a:no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200" b="1" dirty="0">
                  <a:ln>
                    <a:solidFill>
                      <a:schemeClr val="bg1"/>
                    </a:solidFill>
                  </a:ln>
                  <a:solidFill>
                    <a:schemeClr val="bg1"/>
                  </a:solidFill>
                  <a:latin typeface="Verdana" pitchFamily="34" charset="0"/>
                </a:rPr>
                <a:t>8</a:t>
              </a:r>
              <a:endParaRPr kumimoji="0" lang="en-GB" sz="1200" b="1" i="0" u="none" strike="noStrike" cap="none" normalizeH="0" baseline="0" dirty="0" smtClean="0">
                <a:ln>
                  <a:solidFill>
                    <a:schemeClr val="bg1"/>
                  </a:solidFill>
                </a:ln>
                <a:solidFill>
                  <a:schemeClr val="bg1"/>
                </a:solidFill>
                <a:effectLst/>
                <a:latin typeface="Verdana" pitchFamily="34" charset="0"/>
              </a:endParaRPr>
            </a:p>
          </p:txBody>
        </p:sp>
      </p:gr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9102" t="36662" r="19102" b="36662"/>
          <a:stretch/>
        </p:blipFill>
        <p:spPr>
          <a:xfrm>
            <a:off x="4031940" y="4032473"/>
            <a:ext cx="4863451" cy="1880803"/>
          </a:xfrm>
          <a:prstGeom prst="rect">
            <a:avLst/>
          </a:prstGeom>
        </p:spPr>
      </p:pic>
    </p:spTree>
    <p:extLst>
      <p:ext uri="{BB962C8B-B14F-4D97-AF65-F5344CB8AC3E}">
        <p14:creationId xmlns:p14="http://schemas.microsoft.com/office/powerpoint/2010/main" val="8881990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1844824"/>
            <a:ext cx="3276364" cy="4356484"/>
          </a:xfrm>
        </p:spPr>
        <p:txBody>
          <a:bodyPr/>
          <a:lstStyle/>
          <a:p>
            <a:r>
              <a:rPr lang="en-GB" sz="1800" b="1" dirty="0" smtClean="0"/>
              <a:t>Conversion result:</a:t>
            </a:r>
            <a:endParaRPr lang="en-GB" sz="1000" dirty="0"/>
          </a:p>
          <a:p>
            <a:pPr lvl="1"/>
            <a:r>
              <a:rPr lang="en-GB" sz="1600" dirty="0" smtClean="0"/>
              <a:t>Human and machine readable XML file</a:t>
            </a:r>
          </a:p>
          <a:p>
            <a:pPr lvl="1"/>
            <a:r>
              <a:rPr lang="en-GB" sz="1600" dirty="0" smtClean="0"/>
              <a:t>SDMX v2.1 standard</a:t>
            </a:r>
          </a:p>
          <a:p>
            <a:pPr lvl="1"/>
            <a:r>
              <a:rPr lang="en-GB" sz="1600" dirty="0" smtClean="0"/>
              <a:t>"Generic Data </a:t>
            </a:r>
            <a:r>
              <a:rPr lang="en-GB" sz="1800" dirty="0" smtClean="0"/>
              <a:t>Format</a:t>
            </a:r>
            <a:r>
              <a:rPr lang="en-GB" dirty="0" smtClean="0"/>
              <a:t>"</a:t>
            </a:r>
          </a:p>
        </p:txBody>
      </p:sp>
      <p:sp>
        <p:nvSpPr>
          <p:cNvPr id="4" name="Slide Number Placeholder 3"/>
          <p:cNvSpPr>
            <a:spLocks noGrp="1"/>
          </p:cNvSpPr>
          <p:nvPr>
            <p:ph type="sldNum" sz="quarter" idx="12"/>
          </p:nvPr>
        </p:nvSpPr>
        <p:spPr/>
        <p:txBody>
          <a:bodyPr/>
          <a:lstStyle/>
          <a:p>
            <a:fld id="{E91D2775-1E16-4079-B13D-1A1929CDDAF0}" type="slidenum">
              <a:rPr lang="en-US" smtClean="0"/>
              <a:t>21</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191" y="1736812"/>
            <a:ext cx="4415861" cy="4941168"/>
          </a:xfrm>
          <a:prstGeom prst="rect">
            <a:avLst/>
          </a:prstGeom>
        </p:spPr>
      </p:pic>
    </p:spTree>
    <p:extLst>
      <p:ext uri="{BB962C8B-B14F-4D97-AF65-F5344CB8AC3E}">
        <p14:creationId xmlns:p14="http://schemas.microsoft.com/office/powerpoint/2010/main" val="108067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r>
              <a:rPr lang="en-GB" sz="2000" dirty="0" smtClean="0"/>
              <a:t>Header data set from the properties file</a:t>
            </a:r>
          </a:p>
        </p:txBody>
      </p:sp>
      <p:sp>
        <p:nvSpPr>
          <p:cNvPr id="4" name="Slide Number Placeholder 3"/>
          <p:cNvSpPr>
            <a:spLocks noGrp="1"/>
          </p:cNvSpPr>
          <p:nvPr>
            <p:ph type="sldNum" sz="quarter" idx="12"/>
          </p:nvPr>
        </p:nvSpPr>
        <p:spPr/>
        <p:txBody>
          <a:bodyPr/>
          <a:lstStyle/>
          <a:p>
            <a:fld id="{E91D2775-1E16-4079-B13D-1A1929CDDAF0}" type="slidenum">
              <a:rPr lang="en-US" smtClean="0"/>
              <a:t>22</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191" y="1736812"/>
            <a:ext cx="4415861" cy="4941168"/>
          </a:xfrm>
          <a:prstGeom prst="rect">
            <a:avLst/>
          </a:prstGeom>
        </p:spPr>
      </p:pic>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15934" b="54573"/>
          <a:stretch/>
        </p:blipFill>
        <p:spPr>
          <a:xfrm>
            <a:off x="611560" y="2528900"/>
            <a:ext cx="7309442" cy="2412268"/>
          </a:xfrm>
          <a:prstGeom prst="rect">
            <a:avLst/>
          </a:prstGeom>
        </p:spPr>
      </p:pic>
      <p:sp>
        <p:nvSpPr>
          <p:cNvPr id="7" name="Rectangle 6"/>
          <p:cNvSpPr/>
          <p:nvPr/>
        </p:nvSpPr>
        <p:spPr bwMode="auto">
          <a:xfrm>
            <a:off x="624191" y="2524230"/>
            <a:ext cx="7296811" cy="2416938"/>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8" name="Rectangle 7"/>
          <p:cNvSpPr/>
          <p:nvPr/>
        </p:nvSpPr>
        <p:spPr bwMode="auto">
          <a:xfrm>
            <a:off x="5436096" y="2272203"/>
            <a:ext cx="2496936"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Message header</a:t>
            </a:r>
            <a:endParaRPr kumimoji="0" lang="en-GB" sz="1100" b="1" i="0" u="none" strike="noStrike" cap="none" normalizeH="0" baseline="0" dirty="0" smtClean="0">
              <a:ln>
                <a:noFill/>
              </a:ln>
              <a:solidFill>
                <a:schemeClr val="bg1"/>
              </a:solidFill>
              <a:effectLst/>
              <a:latin typeface="Verdana" pitchFamily="34" charset="0"/>
            </a:endParaRPr>
          </a:p>
        </p:txBody>
      </p:sp>
    </p:spTree>
    <p:extLst>
      <p:ext uri="{BB962C8B-B14F-4D97-AF65-F5344CB8AC3E}">
        <p14:creationId xmlns:p14="http://schemas.microsoft.com/office/powerpoint/2010/main" val="37422541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sp>
        <p:nvSpPr>
          <p:cNvPr id="13" name="Flowchart: Document 12"/>
          <p:cNvSpPr/>
          <p:nvPr/>
        </p:nvSpPr>
        <p:spPr bwMode="auto">
          <a:xfrm>
            <a:off x="647564" y="2096852"/>
            <a:ext cx="7816050" cy="1872208"/>
          </a:xfrm>
          <a:prstGeom prst="flowChartDocument">
            <a:avLst/>
          </a:prstGeom>
          <a:solidFill>
            <a:schemeClr val="bg1"/>
          </a:solidFill>
          <a:ln w="2857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23</a:t>
            </a:fld>
            <a:endParaRPr lang="en-US" dirty="0"/>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9511" r="8504" b="74488"/>
          <a:stretch/>
        </p:blipFill>
        <p:spPr>
          <a:xfrm>
            <a:off x="670167" y="2099903"/>
            <a:ext cx="7407622" cy="1584176"/>
          </a:xfrm>
          <a:prstGeom prst="rect">
            <a:avLst/>
          </a:prstGeom>
        </p:spPr>
      </p:pic>
      <p:sp>
        <p:nvSpPr>
          <p:cNvPr id="8" name="Rectangle 7"/>
          <p:cNvSpPr/>
          <p:nvPr/>
        </p:nvSpPr>
        <p:spPr bwMode="auto">
          <a:xfrm>
            <a:off x="7043616" y="2096853"/>
            <a:ext cx="1416816" cy="180020"/>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err="1" smtClean="0">
                <a:solidFill>
                  <a:schemeClr val="bg1"/>
                </a:solidFill>
                <a:latin typeface="Verdana" pitchFamily="34" charset="0"/>
              </a:rPr>
              <a:t>DataSet</a:t>
            </a:r>
            <a:r>
              <a:rPr lang="en-GB" sz="1100" b="1" dirty="0" smtClean="0">
                <a:solidFill>
                  <a:schemeClr val="bg1"/>
                </a:solidFill>
                <a:latin typeface="Verdana" pitchFamily="34" charset="0"/>
              </a:rPr>
              <a:t> start</a:t>
            </a:r>
            <a:endParaRPr kumimoji="0" lang="en-GB" sz="1100" b="1" i="0" u="none" strike="noStrike" cap="none" normalizeH="0" baseline="0" dirty="0" smtClean="0">
              <a:ln>
                <a:noFill/>
              </a:ln>
              <a:solidFill>
                <a:schemeClr val="bg1"/>
              </a:solidFill>
              <a:effectLst/>
              <a:latin typeface="Verdana" pitchFamily="34" charset="0"/>
            </a:endParaRPr>
          </a:p>
        </p:txBody>
      </p:sp>
      <p:sp>
        <p:nvSpPr>
          <p:cNvPr id="12" name="Flowchart: Document 11"/>
          <p:cNvSpPr/>
          <p:nvPr/>
        </p:nvSpPr>
        <p:spPr bwMode="auto">
          <a:xfrm>
            <a:off x="644382" y="2096852"/>
            <a:ext cx="7816050" cy="1872208"/>
          </a:xfrm>
          <a:prstGeom prst="flowChartDocumen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26529242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sp>
        <p:nvSpPr>
          <p:cNvPr id="13" name="Flowchart: Document 12"/>
          <p:cNvSpPr/>
          <p:nvPr/>
        </p:nvSpPr>
        <p:spPr bwMode="auto">
          <a:xfrm>
            <a:off x="647564" y="2096852"/>
            <a:ext cx="7816050" cy="1872208"/>
          </a:xfrm>
          <a:prstGeom prst="flowChartDocument">
            <a:avLst/>
          </a:prstGeom>
          <a:solidFill>
            <a:schemeClr val="bg1"/>
          </a:solidFill>
          <a:ln w="2857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24</a:t>
            </a:fld>
            <a:endParaRPr lang="en-US" dirty="0"/>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9511" r="8504" b="74488"/>
          <a:stretch/>
        </p:blipFill>
        <p:spPr>
          <a:xfrm>
            <a:off x="670167" y="2099903"/>
            <a:ext cx="7407622" cy="1584176"/>
          </a:xfrm>
          <a:prstGeom prst="rect">
            <a:avLst/>
          </a:prstGeom>
        </p:spPr>
      </p:pic>
      <p:sp>
        <p:nvSpPr>
          <p:cNvPr id="8" name="Rectangle 7"/>
          <p:cNvSpPr/>
          <p:nvPr/>
        </p:nvSpPr>
        <p:spPr bwMode="auto">
          <a:xfrm>
            <a:off x="7043616" y="2096853"/>
            <a:ext cx="1416816" cy="180020"/>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err="1" smtClean="0">
                <a:solidFill>
                  <a:schemeClr val="bg1"/>
                </a:solidFill>
                <a:latin typeface="Verdana" pitchFamily="34" charset="0"/>
              </a:rPr>
              <a:t>DataSet</a:t>
            </a:r>
            <a:r>
              <a:rPr lang="en-GB" sz="1100" b="1" dirty="0" smtClean="0">
                <a:solidFill>
                  <a:schemeClr val="bg1"/>
                </a:solidFill>
                <a:latin typeface="Verdana" pitchFamily="34" charset="0"/>
              </a:rPr>
              <a:t> start</a:t>
            </a:r>
            <a:endParaRPr kumimoji="0" lang="en-GB" sz="1100" b="1" i="0" u="none" strike="noStrike" cap="none" normalizeH="0" baseline="0" dirty="0" smtClean="0">
              <a:ln>
                <a:noFill/>
              </a:ln>
              <a:solidFill>
                <a:schemeClr val="bg1"/>
              </a:solidFill>
              <a:effectLst/>
              <a:latin typeface="Verdana" pitchFamily="34" charset="0"/>
            </a:endParaRPr>
          </a:p>
        </p:txBody>
      </p:sp>
      <p:sp>
        <p:nvSpPr>
          <p:cNvPr id="12" name="Flowchart: Document 11"/>
          <p:cNvSpPr/>
          <p:nvPr/>
        </p:nvSpPr>
        <p:spPr bwMode="auto">
          <a:xfrm>
            <a:off x="644382" y="2096852"/>
            <a:ext cx="7816050" cy="1872208"/>
          </a:xfrm>
          <a:prstGeom prst="flowChartDocumen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4" name="Rectangle 13"/>
          <p:cNvSpPr/>
          <p:nvPr/>
        </p:nvSpPr>
        <p:spPr bwMode="auto">
          <a:xfrm>
            <a:off x="1295637" y="2344210"/>
            <a:ext cx="6156683" cy="580734"/>
          </a:xfrm>
          <a:prstGeom prst="rect">
            <a:avLst/>
          </a:prstGeom>
          <a:noFill/>
          <a:ln>
            <a:solidFill>
              <a:schemeClr val="accent2">
                <a:lumMod val="40000"/>
                <a:lumOff val="60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5" name="Rectangle 14"/>
          <p:cNvSpPr/>
          <p:nvPr/>
        </p:nvSpPr>
        <p:spPr bwMode="auto">
          <a:xfrm>
            <a:off x="5616116" y="2348880"/>
            <a:ext cx="1836204" cy="123922"/>
          </a:xfrm>
          <a:prstGeom prst="rect">
            <a:avLst/>
          </a:prstGeom>
          <a:solidFill>
            <a:schemeClr val="accent2">
              <a:lumMod val="40000"/>
              <a:lumOff val="60000"/>
            </a:schemeClr>
          </a:solidFill>
          <a:ln>
            <a:solidFill>
              <a:schemeClr val="accent2">
                <a:lumMod val="40000"/>
                <a:lumOff val="60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900" b="1" dirty="0" err="1" smtClean="0">
                <a:solidFill>
                  <a:schemeClr val="bg1"/>
                </a:solidFill>
                <a:latin typeface="Verdana" pitchFamily="34" charset="0"/>
              </a:rPr>
              <a:t>DataSet</a:t>
            </a:r>
            <a:r>
              <a:rPr lang="en-GB" sz="900" b="1" dirty="0" smtClean="0">
                <a:solidFill>
                  <a:schemeClr val="bg1"/>
                </a:solidFill>
                <a:latin typeface="Verdana" pitchFamily="34" charset="0"/>
              </a:rPr>
              <a:t>-level  attributes</a:t>
            </a:r>
            <a:endParaRPr kumimoji="0" lang="en-GB" sz="900" b="1" i="0" u="none" strike="noStrike" cap="none" normalizeH="0" baseline="0" dirty="0" smtClean="0">
              <a:ln>
                <a:noFill/>
              </a:ln>
              <a:solidFill>
                <a:schemeClr val="bg1"/>
              </a:solidFill>
              <a:effectLst/>
              <a:latin typeface="Verdana" pitchFamily="34" charset="0"/>
            </a:endParaRPr>
          </a:p>
        </p:txBody>
      </p:sp>
    </p:spTree>
    <p:extLst>
      <p:ext uri="{BB962C8B-B14F-4D97-AF65-F5344CB8AC3E}">
        <p14:creationId xmlns:p14="http://schemas.microsoft.com/office/powerpoint/2010/main" val="32040579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25</a:t>
            </a:fld>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18078" r="8504" b="10257"/>
          <a:stretch/>
        </p:blipFill>
        <p:spPr>
          <a:xfrm>
            <a:off x="611560" y="2096852"/>
            <a:ext cx="4492116" cy="4302459"/>
          </a:xfrm>
          <a:prstGeom prst="rect">
            <a:avLst/>
          </a:prstGeom>
        </p:spPr>
      </p:pic>
      <p:sp>
        <p:nvSpPr>
          <p:cNvPr id="7" name="Rectangle 6"/>
          <p:cNvSpPr/>
          <p:nvPr/>
        </p:nvSpPr>
        <p:spPr bwMode="auto">
          <a:xfrm>
            <a:off x="624191" y="2096851"/>
            <a:ext cx="5856021" cy="4302459"/>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8" name="Rectangle 7"/>
          <p:cNvSpPr/>
          <p:nvPr/>
        </p:nvSpPr>
        <p:spPr bwMode="auto">
          <a:xfrm>
            <a:off x="5675464" y="2096852"/>
            <a:ext cx="804748"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Series</a:t>
            </a:r>
            <a:endParaRPr kumimoji="0" lang="en-GB" sz="1100" b="1" i="0" u="none" strike="noStrike" cap="none" normalizeH="0" baseline="0" dirty="0" smtClean="0">
              <a:ln>
                <a:noFill/>
              </a:ln>
              <a:solidFill>
                <a:schemeClr val="bg1"/>
              </a:solidFill>
              <a:effectLst/>
              <a:latin typeface="Verdana" pitchFamily="34" charset="0"/>
            </a:endParaRPr>
          </a:p>
        </p:txBody>
      </p:sp>
    </p:spTree>
    <p:extLst>
      <p:ext uri="{BB962C8B-B14F-4D97-AF65-F5344CB8AC3E}">
        <p14:creationId xmlns:p14="http://schemas.microsoft.com/office/powerpoint/2010/main" val="15247054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26</a:t>
            </a:fld>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18078" r="8504" b="10257"/>
          <a:stretch/>
        </p:blipFill>
        <p:spPr>
          <a:xfrm>
            <a:off x="611560" y="2096852"/>
            <a:ext cx="4492116" cy="4302459"/>
          </a:xfrm>
          <a:prstGeom prst="rect">
            <a:avLst/>
          </a:prstGeom>
        </p:spPr>
      </p:pic>
      <p:sp>
        <p:nvSpPr>
          <p:cNvPr id="7" name="Rectangle 6"/>
          <p:cNvSpPr/>
          <p:nvPr/>
        </p:nvSpPr>
        <p:spPr bwMode="auto">
          <a:xfrm>
            <a:off x="624191" y="2096851"/>
            <a:ext cx="5856021" cy="4302459"/>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8" name="Rectangle 7"/>
          <p:cNvSpPr/>
          <p:nvPr/>
        </p:nvSpPr>
        <p:spPr bwMode="auto">
          <a:xfrm>
            <a:off x="5675464" y="2096852"/>
            <a:ext cx="804748"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Series</a:t>
            </a:r>
            <a:endParaRPr kumimoji="0" lang="en-GB" sz="1100" b="1" i="0" u="none" strike="noStrike" cap="none" normalizeH="0" baseline="0" dirty="0" smtClean="0">
              <a:ln>
                <a:noFill/>
              </a:ln>
              <a:solidFill>
                <a:schemeClr val="bg1"/>
              </a:solidFill>
              <a:effectLst/>
              <a:latin typeface="Verdana" pitchFamily="34" charset="0"/>
            </a:endParaRPr>
          </a:p>
        </p:txBody>
      </p:sp>
      <p:sp>
        <p:nvSpPr>
          <p:cNvPr id="11" name="Rectangle 10"/>
          <p:cNvSpPr/>
          <p:nvPr/>
        </p:nvSpPr>
        <p:spPr bwMode="auto">
          <a:xfrm>
            <a:off x="1187625" y="2186881"/>
            <a:ext cx="3916051" cy="1926195"/>
          </a:xfrm>
          <a:prstGeom prst="rect">
            <a:avLst/>
          </a:prstGeom>
          <a:noFill/>
          <a:ln>
            <a:solidFill>
              <a:srgbClr val="C0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2" name="Rectangle 11"/>
          <p:cNvSpPr/>
          <p:nvPr/>
        </p:nvSpPr>
        <p:spPr bwMode="auto">
          <a:xfrm>
            <a:off x="3923928" y="2204864"/>
            <a:ext cx="1164788" cy="139833"/>
          </a:xfrm>
          <a:prstGeom prst="rect">
            <a:avLst/>
          </a:prstGeom>
          <a:solidFill>
            <a:srgbClr val="C00000"/>
          </a:solidFill>
          <a:ln>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solidFill>
                  <a:schemeClr val="bg1"/>
                </a:solidFill>
                <a:latin typeface="Verdana" pitchFamily="34" charset="0"/>
              </a:rPr>
              <a:t>Dimensions</a:t>
            </a:r>
            <a:endParaRPr kumimoji="0" lang="en-GB" sz="800" b="1" i="0" u="none" strike="noStrike" cap="none" normalizeH="0" baseline="0" dirty="0" smtClean="0">
              <a:ln>
                <a:noFill/>
              </a:ln>
              <a:solidFill>
                <a:schemeClr val="bg1"/>
              </a:solidFill>
              <a:effectLst/>
              <a:latin typeface="Verdana" pitchFamily="34" charset="0"/>
            </a:endParaRPr>
          </a:p>
        </p:txBody>
      </p:sp>
    </p:spTree>
    <p:extLst>
      <p:ext uri="{BB962C8B-B14F-4D97-AF65-F5344CB8AC3E}">
        <p14:creationId xmlns:p14="http://schemas.microsoft.com/office/powerpoint/2010/main" val="34837550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27</a:t>
            </a:fld>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18078" r="8504" b="10257"/>
          <a:stretch/>
        </p:blipFill>
        <p:spPr>
          <a:xfrm>
            <a:off x="611560" y="2096852"/>
            <a:ext cx="4492116" cy="4302459"/>
          </a:xfrm>
          <a:prstGeom prst="rect">
            <a:avLst/>
          </a:prstGeom>
        </p:spPr>
      </p:pic>
      <p:sp>
        <p:nvSpPr>
          <p:cNvPr id="7" name="Rectangle 6"/>
          <p:cNvSpPr/>
          <p:nvPr/>
        </p:nvSpPr>
        <p:spPr bwMode="auto">
          <a:xfrm>
            <a:off x="624191" y="2096851"/>
            <a:ext cx="5856021" cy="4302459"/>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8" name="Rectangle 7"/>
          <p:cNvSpPr/>
          <p:nvPr/>
        </p:nvSpPr>
        <p:spPr bwMode="auto">
          <a:xfrm>
            <a:off x="5675464" y="2096852"/>
            <a:ext cx="804748"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Series</a:t>
            </a:r>
            <a:endParaRPr kumimoji="0" lang="en-GB" sz="1100" b="1" i="0" u="none" strike="noStrike" cap="none" normalizeH="0" baseline="0" dirty="0" smtClean="0">
              <a:ln>
                <a:noFill/>
              </a:ln>
              <a:solidFill>
                <a:schemeClr val="bg1"/>
              </a:solidFill>
              <a:effectLst/>
              <a:latin typeface="Verdana" pitchFamily="34" charset="0"/>
            </a:endParaRPr>
          </a:p>
        </p:txBody>
      </p:sp>
      <p:sp>
        <p:nvSpPr>
          <p:cNvPr id="11" name="Rectangle 10"/>
          <p:cNvSpPr/>
          <p:nvPr/>
        </p:nvSpPr>
        <p:spPr bwMode="auto">
          <a:xfrm>
            <a:off x="1187625" y="2186881"/>
            <a:ext cx="3916051" cy="1926195"/>
          </a:xfrm>
          <a:prstGeom prst="rect">
            <a:avLst/>
          </a:prstGeom>
          <a:noFill/>
          <a:ln>
            <a:solidFill>
              <a:srgbClr val="C0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2" name="Rectangle 11"/>
          <p:cNvSpPr/>
          <p:nvPr/>
        </p:nvSpPr>
        <p:spPr bwMode="auto">
          <a:xfrm>
            <a:off x="3923928" y="2204864"/>
            <a:ext cx="1164788" cy="139833"/>
          </a:xfrm>
          <a:prstGeom prst="rect">
            <a:avLst/>
          </a:prstGeom>
          <a:solidFill>
            <a:srgbClr val="C00000"/>
          </a:solidFill>
          <a:ln>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solidFill>
                  <a:schemeClr val="bg1"/>
                </a:solidFill>
                <a:latin typeface="Verdana" pitchFamily="34" charset="0"/>
              </a:rPr>
              <a:t>Dimensions</a:t>
            </a:r>
            <a:endParaRPr kumimoji="0" lang="en-GB" sz="800" b="1" i="0" u="none" strike="noStrike" cap="none" normalizeH="0" baseline="0" dirty="0" smtClean="0">
              <a:ln>
                <a:noFill/>
              </a:ln>
              <a:solidFill>
                <a:schemeClr val="bg1"/>
              </a:solidFill>
              <a:effectLst/>
              <a:latin typeface="Verdana" pitchFamily="34" charset="0"/>
            </a:endParaRPr>
          </a:p>
        </p:txBody>
      </p:sp>
      <p:sp>
        <p:nvSpPr>
          <p:cNvPr id="13" name="Rectangle 12"/>
          <p:cNvSpPr/>
          <p:nvPr/>
        </p:nvSpPr>
        <p:spPr bwMode="auto">
          <a:xfrm>
            <a:off x="1187625" y="4131097"/>
            <a:ext cx="3916051" cy="1062099"/>
          </a:xfrm>
          <a:prstGeom prst="rect">
            <a:avLst/>
          </a:prstGeom>
          <a:noFill/>
          <a:ln>
            <a:solidFill>
              <a:schemeClr val="bg1">
                <a:lumMod val="75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4" name="Rectangle 13"/>
          <p:cNvSpPr/>
          <p:nvPr/>
        </p:nvSpPr>
        <p:spPr bwMode="auto">
          <a:xfrm>
            <a:off x="3383867" y="4113077"/>
            <a:ext cx="1704849" cy="144016"/>
          </a:xfrm>
          <a:prstGeom prst="rect">
            <a:avLst/>
          </a:prstGeom>
          <a:solidFill>
            <a:schemeClr val="bg1">
              <a:lumMod val="75000"/>
            </a:schemeClr>
          </a:solidFill>
          <a:ln>
            <a:solidFill>
              <a:schemeClr val="bg1">
                <a:lumMod val="75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latin typeface="Verdana" pitchFamily="34" charset="0"/>
              </a:rPr>
              <a:t>Series-level attributes</a:t>
            </a:r>
            <a:endParaRPr kumimoji="0" lang="en-GB" sz="800" b="1" i="0" u="none" strike="noStrike" cap="none" normalizeH="0" baseline="0" dirty="0" smtClean="0">
              <a:ln>
                <a:noFill/>
              </a:ln>
              <a:effectLst/>
              <a:latin typeface="Verdana" pitchFamily="34" charset="0"/>
            </a:endParaRPr>
          </a:p>
        </p:txBody>
      </p:sp>
    </p:spTree>
    <p:extLst>
      <p:ext uri="{BB962C8B-B14F-4D97-AF65-F5344CB8AC3E}">
        <p14:creationId xmlns:p14="http://schemas.microsoft.com/office/powerpoint/2010/main" val="8176775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28</a:t>
            </a:fld>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18078" r="8504" b="10257"/>
          <a:stretch/>
        </p:blipFill>
        <p:spPr>
          <a:xfrm>
            <a:off x="611560" y="2096852"/>
            <a:ext cx="4492116" cy="4302459"/>
          </a:xfrm>
          <a:prstGeom prst="rect">
            <a:avLst/>
          </a:prstGeom>
        </p:spPr>
      </p:pic>
      <p:sp>
        <p:nvSpPr>
          <p:cNvPr id="7" name="Rectangle 6"/>
          <p:cNvSpPr/>
          <p:nvPr/>
        </p:nvSpPr>
        <p:spPr bwMode="auto">
          <a:xfrm>
            <a:off x="624191" y="2096851"/>
            <a:ext cx="5856021" cy="4302459"/>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8" name="Rectangle 7"/>
          <p:cNvSpPr/>
          <p:nvPr/>
        </p:nvSpPr>
        <p:spPr bwMode="auto">
          <a:xfrm>
            <a:off x="5675464" y="2096852"/>
            <a:ext cx="804748"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Series</a:t>
            </a:r>
            <a:endParaRPr kumimoji="0" lang="en-GB" sz="1100" b="1" i="0" u="none" strike="noStrike" cap="none" normalizeH="0" baseline="0" dirty="0" smtClean="0">
              <a:ln>
                <a:noFill/>
              </a:ln>
              <a:solidFill>
                <a:schemeClr val="bg1"/>
              </a:solidFill>
              <a:effectLst/>
              <a:latin typeface="Verdana" pitchFamily="34" charset="0"/>
            </a:endParaRPr>
          </a:p>
        </p:txBody>
      </p:sp>
      <p:sp>
        <p:nvSpPr>
          <p:cNvPr id="11" name="Rectangle 10"/>
          <p:cNvSpPr/>
          <p:nvPr/>
        </p:nvSpPr>
        <p:spPr bwMode="auto">
          <a:xfrm>
            <a:off x="1187625" y="2186881"/>
            <a:ext cx="3916051" cy="1926195"/>
          </a:xfrm>
          <a:prstGeom prst="rect">
            <a:avLst/>
          </a:prstGeom>
          <a:noFill/>
          <a:ln>
            <a:solidFill>
              <a:srgbClr val="C0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2" name="Rectangle 11"/>
          <p:cNvSpPr/>
          <p:nvPr/>
        </p:nvSpPr>
        <p:spPr bwMode="auto">
          <a:xfrm>
            <a:off x="3923928" y="2204864"/>
            <a:ext cx="1164788" cy="139833"/>
          </a:xfrm>
          <a:prstGeom prst="rect">
            <a:avLst/>
          </a:prstGeom>
          <a:solidFill>
            <a:srgbClr val="C00000"/>
          </a:solidFill>
          <a:ln>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solidFill>
                  <a:schemeClr val="bg1"/>
                </a:solidFill>
                <a:latin typeface="Verdana" pitchFamily="34" charset="0"/>
              </a:rPr>
              <a:t>Dimensions</a:t>
            </a:r>
            <a:endParaRPr kumimoji="0" lang="en-GB" sz="800" b="1" i="0" u="none" strike="noStrike" cap="none" normalizeH="0" baseline="0" dirty="0" smtClean="0">
              <a:ln>
                <a:noFill/>
              </a:ln>
              <a:solidFill>
                <a:schemeClr val="bg1"/>
              </a:solidFill>
              <a:effectLst/>
              <a:latin typeface="Verdana" pitchFamily="34" charset="0"/>
            </a:endParaRPr>
          </a:p>
        </p:txBody>
      </p:sp>
      <p:sp>
        <p:nvSpPr>
          <p:cNvPr id="13" name="Rectangle 12"/>
          <p:cNvSpPr/>
          <p:nvPr/>
        </p:nvSpPr>
        <p:spPr bwMode="auto">
          <a:xfrm>
            <a:off x="1187625" y="4131097"/>
            <a:ext cx="3916051" cy="1062099"/>
          </a:xfrm>
          <a:prstGeom prst="rect">
            <a:avLst/>
          </a:prstGeom>
          <a:noFill/>
          <a:ln>
            <a:solidFill>
              <a:schemeClr val="bg1">
                <a:lumMod val="75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4" name="Rectangle 13"/>
          <p:cNvSpPr/>
          <p:nvPr/>
        </p:nvSpPr>
        <p:spPr bwMode="auto">
          <a:xfrm>
            <a:off x="3383867" y="4113077"/>
            <a:ext cx="1704849" cy="144016"/>
          </a:xfrm>
          <a:prstGeom prst="rect">
            <a:avLst/>
          </a:prstGeom>
          <a:solidFill>
            <a:schemeClr val="bg1">
              <a:lumMod val="75000"/>
            </a:schemeClr>
          </a:solidFill>
          <a:ln>
            <a:solidFill>
              <a:schemeClr val="bg1">
                <a:lumMod val="75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latin typeface="Verdana" pitchFamily="34" charset="0"/>
              </a:rPr>
              <a:t>Series-level attributes</a:t>
            </a:r>
            <a:endParaRPr kumimoji="0" lang="en-GB" sz="800" b="1" i="0" u="none" strike="noStrike" cap="none" normalizeH="0" baseline="0" dirty="0" smtClean="0">
              <a:ln>
                <a:noFill/>
              </a:ln>
              <a:effectLst/>
              <a:latin typeface="Verdana" pitchFamily="34" charset="0"/>
            </a:endParaRPr>
          </a:p>
        </p:txBody>
      </p:sp>
      <p:sp>
        <p:nvSpPr>
          <p:cNvPr id="15" name="Rectangle 14"/>
          <p:cNvSpPr/>
          <p:nvPr/>
        </p:nvSpPr>
        <p:spPr bwMode="auto">
          <a:xfrm>
            <a:off x="1187624" y="5211217"/>
            <a:ext cx="3916051" cy="1062099"/>
          </a:xfrm>
          <a:prstGeom prst="rect">
            <a:avLst/>
          </a:prstGeom>
          <a:noFill/>
          <a:ln>
            <a:solidFill>
              <a:schemeClr val="accent2">
                <a:lumMod val="60000"/>
                <a:lumOff val="40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7" name="Rectangle 16"/>
          <p:cNvSpPr/>
          <p:nvPr/>
        </p:nvSpPr>
        <p:spPr bwMode="auto">
          <a:xfrm>
            <a:off x="3928594" y="5223217"/>
            <a:ext cx="1164788" cy="123922"/>
          </a:xfrm>
          <a:prstGeom prst="rect">
            <a:avLst/>
          </a:prstGeom>
          <a:solidFill>
            <a:schemeClr val="accent2">
              <a:lumMod val="60000"/>
              <a:lumOff val="40000"/>
            </a:schemeClr>
          </a:solidFill>
          <a:ln>
            <a:solidFill>
              <a:schemeClr val="accent2">
                <a:lumMod val="60000"/>
                <a:lumOff val="40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solidFill>
                  <a:schemeClr val="bg1"/>
                </a:solidFill>
                <a:latin typeface="Verdana" pitchFamily="34" charset="0"/>
              </a:rPr>
              <a:t>Observation</a:t>
            </a:r>
            <a:endParaRPr kumimoji="0" lang="en-GB" sz="800" b="1" i="0" u="none" strike="noStrike" cap="none" normalizeH="0" baseline="0" dirty="0" smtClean="0">
              <a:ln>
                <a:noFill/>
              </a:ln>
              <a:solidFill>
                <a:schemeClr val="bg1"/>
              </a:solidFill>
              <a:effectLst/>
              <a:latin typeface="Verdana" pitchFamily="34" charset="0"/>
            </a:endParaRPr>
          </a:p>
        </p:txBody>
      </p:sp>
    </p:spTree>
    <p:extLst>
      <p:ext uri="{BB962C8B-B14F-4D97-AF65-F5344CB8AC3E}">
        <p14:creationId xmlns:p14="http://schemas.microsoft.com/office/powerpoint/2010/main" val="9551969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980728"/>
            <a:ext cx="8497192" cy="936625"/>
          </a:xfrm>
        </p:spPr>
        <p:txBody>
          <a:bodyPr/>
          <a:lstStyle/>
          <a:p>
            <a:r>
              <a:rPr lang="en-GB" dirty="0" smtClean="0"/>
              <a:t>Example: </a:t>
            </a:r>
            <a:r>
              <a:rPr lang="en-GB" dirty="0" smtClean="0"/>
              <a:t>CSV to SDMX v2.1 Generic</a:t>
            </a:r>
            <a:endParaRPr lang="en-GB" dirty="0"/>
          </a:p>
        </p:txBody>
      </p:sp>
      <p:sp>
        <p:nvSpPr>
          <p:cNvPr id="3" name="Content Placeholder 2"/>
          <p:cNvSpPr>
            <a:spLocks noGrp="1"/>
          </p:cNvSpPr>
          <p:nvPr>
            <p:ph idx="1"/>
          </p:nvPr>
        </p:nvSpPr>
        <p:spPr>
          <a:xfrm>
            <a:off x="5760132" y="4941168"/>
            <a:ext cx="3276364" cy="1260140"/>
          </a:xfrm>
        </p:spPr>
        <p:txBody>
          <a:bodyPr/>
          <a:lstStyle/>
          <a:p>
            <a:pPr marL="0" indent="0">
              <a:buNone/>
            </a:pPr>
            <a:r>
              <a:rPr lang="en-GB" sz="2000" dirty="0" smtClean="0"/>
              <a:t>  </a:t>
            </a:r>
          </a:p>
        </p:txBody>
      </p:sp>
      <p:sp>
        <p:nvSpPr>
          <p:cNvPr id="4" name="Slide Number Placeholder 3"/>
          <p:cNvSpPr>
            <a:spLocks noGrp="1"/>
          </p:cNvSpPr>
          <p:nvPr>
            <p:ph type="sldNum" sz="quarter" idx="12"/>
          </p:nvPr>
        </p:nvSpPr>
        <p:spPr/>
        <p:txBody>
          <a:bodyPr/>
          <a:lstStyle/>
          <a:p>
            <a:fld id="{E91D2775-1E16-4079-B13D-1A1929CDDAF0}" type="slidenum">
              <a:rPr lang="en-US" smtClean="0"/>
              <a:t>29</a:t>
            </a:fld>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46995"/>
            <a:ext cx="4032448" cy="4930983"/>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18078" r="8504" b="10257"/>
          <a:stretch/>
        </p:blipFill>
        <p:spPr>
          <a:xfrm>
            <a:off x="611560" y="2096852"/>
            <a:ext cx="4492116" cy="4302459"/>
          </a:xfrm>
          <a:prstGeom prst="rect">
            <a:avLst/>
          </a:prstGeom>
        </p:spPr>
      </p:pic>
      <p:sp>
        <p:nvSpPr>
          <p:cNvPr id="7" name="Rectangle 6"/>
          <p:cNvSpPr/>
          <p:nvPr/>
        </p:nvSpPr>
        <p:spPr bwMode="auto">
          <a:xfrm>
            <a:off x="624191" y="2096851"/>
            <a:ext cx="5856021" cy="4302459"/>
          </a:xfrm>
          <a:prstGeom prst="rect">
            <a:avLst/>
          </a:prstGeom>
          <a:noFill/>
          <a:ln>
            <a:solidFill>
              <a:srgbClr val="FF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8" name="Rectangle 7"/>
          <p:cNvSpPr/>
          <p:nvPr/>
        </p:nvSpPr>
        <p:spPr bwMode="auto">
          <a:xfrm>
            <a:off x="5675464" y="2096852"/>
            <a:ext cx="804748" cy="247845"/>
          </a:xfrm>
          <a:prstGeom prst="rect">
            <a:avLst/>
          </a:prstGeom>
          <a:solidFill>
            <a:srgbClr val="FF0000"/>
          </a:solidFill>
          <a:ln>
            <a:solidFill>
              <a:srgbClr val="FF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1100" b="1" dirty="0" smtClean="0">
                <a:solidFill>
                  <a:schemeClr val="bg1"/>
                </a:solidFill>
                <a:latin typeface="Verdana" pitchFamily="34" charset="0"/>
              </a:rPr>
              <a:t>Series</a:t>
            </a:r>
            <a:endParaRPr kumimoji="0" lang="en-GB" sz="1100" b="1" i="0" u="none" strike="noStrike" cap="none" normalizeH="0" baseline="0" dirty="0" smtClean="0">
              <a:ln>
                <a:noFill/>
              </a:ln>
              <a:solidFill>
                <a:schemeClr val="bg1"/>
              </a:solidFill>
              <a:effectLst/>
              <a:latin typeface="Verdana" pitchFamily="34" charset="0"/>
            </a:endParaRPr>
          </a:p>
        </p:txBody>
      </p:sp>
      <p:sp>
        <p:nvSpPr>
          <p:cNvPr id="11" name="Rectangle 10"/>
          <p:cNvSpPr/>
          <p:nvPr/>
        </p:nvSpPr>
        <p:spPr bwMode="auto">
          <a:xfrm>
            <a:off x="1187625" y="2186881"/>
            <a:ext cx="3916051" cy="1926195"/>
          </a:xfrm>
          <a:prstGeom prst="rect">
            <a:avLst/>
          </a:prstGeom>
          <a:noFill/>
          <a:ln>
            <a:solidFill>
              <a:srgbClr val="C00000"/>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2" name="Rectangle 11"/>
          <p:cNvSpPr/>
          <p:nvPr/>
        </p:nvSpPr>
        <p:spPr bwMode="auto">
          <a:xfrm>
            <a:off x="3923928" y="2204864"/>
            <a:ext cx="1164788" cy="139833"/>
          </a:xfrm>
          <a:prstGeom prst="rect">
            <a:avLst/>
          </a:prstGeom>
          <a:solidFill>
            <a:srgbClr val="C00000"/>
          </a:solidFill>
          <a:ln>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solidFill>
                  <a:schemeClr val="bg1"/>
                </a:solidFill>
                <a:latin typeface="Verdana" pitchFamily="34" charset="0"/>
              </a:rPr>
              <a:t>Dimensions</a:t>
            </a:r>
            <a:endParaRPr kumimoji="0" lang="en-GB" sz="800" b="1" i="0" u="none" strike="noStrike" cap="none" normalizeH="0" baseline="0" dirty="0" smtClean="0">
              <a:ln>
                <a:noFill/>
              </a:ln>
              <a:solidFill>
                <a:schemeClr val="bg1"/>
              </a:solidFill>
              <a:effectLst/>
              <a:latin typeface="Verdana" pitchFamily="34" charset="0"/>
            </a:endParaRPr>
          </a:p>
        </p:txBody>
      </p:sp>
      <p:sp>
        <p:nvSpPr>
          <p:cNvPr id="13" name="Rectangle 12"/>
          <p:cNvSpPr/>
          <p:nvPr/>
        </p:nvSpPr>
        <p:spPr bwMode="auto">
          <a:xfrm>
            <a:off x="1187625" y="4131097"/>
            <a:ext cx="3916051" cy="1062099"/>
          </a:xfrm>
          <a:prstGeom prst="rect">
            <a:avLst/>
          </a:prstGeom>
          <a:noFill/>
          <a:ln>
            <a:solidFill>
              <a:schemeClr val="bg1">
                <a:lumMod val="75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4" name="Rectangle 13"/>
          <p:cNvSpPr/>
          <p:nvPr/>
        </p:nvSpPr>
        <p:spPr bwMode="auto">
          <a:xfrm>
            <a:off x="3383867" y="4113077"/>
            <a:ext cx="1704849" cy="144016"/>
          </a:xfrm>
          <a:prstGeom prst="rect">
            <a:avLst/>
          </a:prstGeom>
          <a:solidFill>
            <a:schemeClr val="bg1">
              <a:lumMod val="75000"/>
            </a:schemeClr>
          </a:solidFill>
          <a:ln>
            <a:solidFill>
              <a:schemeClr val="bg1">
                <a:lumMod val="75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latin typeface="Verdana" pitchFamily="34" charset="0"/>
              </a:rPr>
              <a:t>Series-level attributes</a:t>
            </a:r>
            <a:endParaRPr kumimoji="0" lang="en-GB" sz="800" b="1" i="0" u="none" strike="noStrike" cap="none" normalizeH="0" baseline="0" dirty="0" smtClean="0">
              <a:ln>
                <a:noFill/>
              </a:ln>
              <a:effectLst/>
              <a:latin typeface="Verdana" pitchFamily="34" charset="0"/>
            </a:endParaRPr>
          </a:p>
        </p:txBody>
      </p:sp>
      <p:sp>
        <p:nvSpPr>
          <p:cNvPr id="15" name="Rectangle 14"/>
          <p:cNvSpPr/>
          <p:nvPr/>
        </p:nvSpPr>
        <p:spPr bwMode="auto">
          <a:xfrm>
            <a:off x="1187624" y="5211217"/>
            <a:ext cx="3916051" cy="1062099"/>
          </a:xfrm>
          <a:prstGeom prst="rect">
            <a:avLst/>
          </a:prstGeom>
          <a:noFill/>
          <a:ln>
            <a:solidFill>
              <a:schemeClr val="accent2">
                <a:lumMod val="60000"/>
                <a:lumOff val="40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7" name="Rectangle 16"/>
          <p:cNvSpPr/>
          <p:nvPr/>
        </p:nvSpPr>
        <p:spPr bwMode="auto">
          <a:xfrm>
            <a:off x="3928594" y="5223217"/>
            <a:ext cx="1164788" cy="123922"/>
          </a:xfrm>
          <a:prstGeom prst="rect">
            <a:avLst/>
          </a:prstGeom>
          <a:solidFill>
            <a:schemeClr val="accent2">
              <a:lumMod val="60000"/>
              <a:lumOff val="40000"/>
            </a:schemeClr>
          </a:solidFill>
          <a:ln>
            <a:solidFill>
              <a:schemeClr val="accent2">
                <a:lumMod val="60000"/>
                <a:lumOff val="40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800" b="1" dirty="0" smtClean="0">
                <a:solidFill>
                  <a:schemeClr val="bg1"/>
                </a:solidFill>
                <a:latin typeface="Verdana" pitchFamily="34" charset="0"/>
              </a:rPr>
              <a:t>Observation</a:t>
            </a:r>
            <a:endParaRPr kumimoji="0" lang="en-GB" sz="800" b="1" i="0" u="none" strike="noStrike" cap="none" normalizeH="0" baseline="0" dirty="0" smtClean="0">
              <a:ln>
                <a:noFill/>
              </a:ln>
              <a:solidFill>
                <a:schemeClr val="bg1"/>
              </a:solidFill>
              <a:effectLst/>
              <a:latin typeface="Verdana" pitchFamily="34" charset="0"/>
            </a:endParaRPr>
          </a:p>
        </p:txBody>
      </p:sp>
      <p:sp>
        <p:nvSpPr>
          <p:cNvPr id="16" name="Rectangle 15"/>
          <p:cNvSpPr/>
          <p:nvPr/>
        </p:nvSpPr>
        <p:spPr bwMode="auto">
          <a:xfrm>
            <a:off x="1340025" y="5553236"/>
            <a:ext cx="3664024" cy="612068"/>
          </a:xfrm>
          <a:prstGeom prst="rect">
            <a:avLst/>
          </a:prstGeom>
          <a:noFill/>
          <a:ln>
            <a:solidFill>
              <a:schemeClr val="accent2">
                <a:lumMod val="20000"/>
                <a:lumOff val="80000"/>
              </a:schemeClr>
            </a:solidFill>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noFill/>
              <a:effectLst/>
              <a:latin typeface="Verdana" pitchFamily="34" charset="0"/>
            </a:endParaRPr>
          </a:p>
        </p:txBody>
      </p:sp>
      <p:sp>
        <p:nvSpPr>
          <p:cNvPr id="18" name="Rectangle 17"/>
          <p:cNvSpPr/>
          <p:nvPr/>
        </p:nvSpPr>
        <p:spPr bwMode="auto">
          <a:xfrm>
            <a:off x="3383868" y="5553237"/>
            <a:ext cx="1620181" cy="123922"/>
          </a:xfrm>
          <a:prstGeom prst="rect">
            <a:avLst/>
          </a:prstGeom>
          <a:solidFill>
            <a:schemeClr val="accent2">
              <a:lumMod val="20000"/>
              <a:lumOff val="80000"/>
            </a:schemeClr>
          </a:solidFill>
          <a:ln>
            <a:solidFill>
              <a:schemeClr val="accent2">
                <a:lumMod val="20000"/>
                <a:lumOff val="80000"/>
              </a:schemeClr>
            </a:solidFill>
          </a:ln>
          <a:effectLst/>
          <a:extLst/>
        </p:spPr>
        <p:txBody>
          <a:bodyPr vert="horz" wrap="square" lIns="91440" tIns="45720" rIns="91440" bIns="45720" numCol="1" rtlCol="0" anchor="ctr" anchorCtr="0" compatLnSpc="1">
            <a:prstTxWarp prst="textNoShape">
              <a:avLst/>
            </a:prstTxWarp>
          </a:bodyPr>
          <a:lstStyle/>
          <a:p>
            <a:pPr marL="3175" marR="0" indent="0" defTabSz="914400" rtl="0" eaLnBrk="1" fontAlgn="base" latinLnBrk="0" hangingPunct="1">
              <a:lnSpc>
                <a:spcPct val="100000"/>
              </a:lnSpc>
              <a:spcBef>
                <a:spcPct val="0"/>
              </a:spcBef>
              <a:spcAft>
                <a:spcPct val="0"/>
              </a:spcAft>
              <a:buClrTx/>
              <a:buSzTx/>
              <a:buFontTx/>
              <a:buNone/>
              <a:tabLst/>
            </a:pPr>
            <a:r>
              <a:rPr lang="en-GB" sz="700" b="1" dirty="0" smtClean="0">
                <a:latin typeface="Verdana" pitchFamily="34" charset="0"/>
              </a:rPr>
              <a:t>Observation-level attributes</a:t>
            </a:r>
            <a:endParaRPr kumimoji="0" lang="en-GB" sz="700" b="1" i="0" u="none" strike="noStrike" cap="none" normalizeH="0" baseline="0" dirty="0" smtClean="0">
              <a:ln>
                <a:noFill/>
              </a:ln>
              <a:effectLst/>
              <a:latin typeface="Verdana" pitchFamily="34" charset="0"/>
            </a:endParaRPr>
          </a:p>
        </p:txBody>
      </p:sp>
    </p:spTree>
    <p:extLst>
      <p:ext uri="{BB962C8B-B14F-4D97-AF65-F5344CB8AC3E}">
        <p14:creationId xmlns:p14="http://schemas.microsoft.com/office/powerpoint/2010/main" val="64168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p:txBody>
          <a:bodyPr/>
          <a:lstStyle/>
          <a:p>
            <a:pPr eaLnBrk="1" hangingPunct="1"/>
            <a:r>
              <a:rPr lang="es-ES" dirty="0" err="1" smtClean="0"/>
              <a:t>How</a:t>
            </a:r>
            <a:r>
              <a:rPr lang="es-ES" dirty="0" smtClean="0"/>
              <a:t> </a:t>
            </a:r>
            <a:r>
              <a:rPr lang="es-ES" dirty="0" err="1" smtClean="0"/>
              <a:t>does</a:t>
            </a:r>
            <a:r>
              <a:rPr lang="es-ES" dirty="0" smtClean="0"/>
              <a:t> SDMX </a:t>
            </a:r>
            <a:r>
              <a:rPr lang="es-ES" dirty="0" err="1" smtClean="0"/>
              <a:t>Converter</a:t>
            </a:r>
            <a:r>
              <a:rPr lang="es-ES" dirty="0" smtClean="0"/>
              <a:t> </a:t>
            </a:r>
            <a:r>
              <a:rPr lang="es-ES" dirty="0" err="1" smtClean="0"/>
              <a:t>work</a:t>
            </a:r>
            <a:r>
              <a:rPr lang="es-ES" dirty="0" smtClean="0"/>
              <a:t>?</a:t>
            </a:r>
            <a:endParaRPr lang="en-US" dirty="0"/>
          </a:p>
        </p:txBody>
      </p:sp>
      <p:sp>
        <p:nvSpPr>
          <p:cNvPr id="15363" name="Rectangle 3"/>
          <p:cNvSpPr>
            <a:spLocks noGrp="1" noChangeArrowheads="1"/>
          </p:cNvSpPr>
          <p:nvPr>
            <p:ph idx="1"/>
          </p:nvPr>
        </p:nvSpPr>
        <p:spPr>
          <a:noFill/>
        </p:spPr>
        <p:txBody>
          <a:bodyPr rIns="0">
            <a:normAutofit lnSpcReduction="10000"/>
          </a:bodyPr>
          <a:lstStyle/>
          <a:p>
            <a:pPr marL="914400" lvl="1" indent="-457200" eaLnBrk="1" hangingPunct="1">
              <a:lnSpc>
                <a:spcPct val="90000"/>
              </a:lnSpc>
              <a:buFont typeface="+mj-lt"/>
              <a:buAutoNum type="arabicPeriod"/>
            </a:pPr>
            <a:r>
              <a:rPr lang="en-GB" dirty="0" smtClean="0"/>
              <a:t>Reading </a:t>
            </a:r>
            <a:r>
              <a:rPr lang="en-GB" dirty="0"/>
              <a:t>the input </a:t>
            </a:r>
            <a:r>
              <a:rPr lang="en-GB" dirty="0" smtClean="0"/>
              <a:t>message (dataset)</a:t>
            </a:r>
            <a:endParaRPr lang="en-GB" dirty="0"/>
          </a:p>
          <a:p>
            <a:pPr marL="1200150" lvl="2" indent="-285750" eaLnBrk="1" hangingPunct="1">
              <a:lnSpc>
                <a:spcPct val="90000"/>
              </a:lnSpc>
              <a:buFont typeface="Courier New" panose="02070309020205020404" pitchFamily="49" charset="0"/>
              <a:buChar char="o"/>
            </a:pPr>
            <a:r>
              <a:rPr lang="en-GB" dirty="0" smtClean="0"/>
              <a:t>Parsing of the message </a:t>
            </a:r>
          </a:p>
          <a:p>
            <a:pPr marL="1200150" lvl="2" indent="-285750" eaLnBrk="1" hangingPunct="1">
              <a:lnSpc>
                <a:spcPct val="90000"/>
              </a:lnSpc>
              <a:buFont typeface="Courier New" panose="02070309020205020404" pitchFamily="49" charset="0"/>
              <a:buChar char="o"/>
            </a:pPr>
            <a:r>
              <a:rPr lang="en-GB" dirty="0" smtClean="0"/>
              <a:t>Populating the internal data model</a:t>
            </a:r>
            <a:br>
              <a:rPr lang="en-GB" dirty="0" smtClean="0"/>
            </a:br>
            <a:r>
              <a:rPr lang="en-GB" dirty="0" smtClean="0"/>
              <a:t>based </a:t>
            </a:r>
            <a:r>
              <a:rPr lang="en-GB" dirty="0"/>
              <a:t>on the SDMX </a:t>
            </a:r>
            <a:r>
              <a:rPr lang="en-GB" dirty="0" smtClean="0"/>
              <a:t>information model)</a:t>
            </a:r>
          </a:p>
          <a:p>
            <a:pPr marL="914400" lvl="2" indent="0" eaLnBrk="1" hangingPunct="1">
              <a:lnSpc>
                <a:spcPct val="90000"/>
              </a:lnSpc>
            </a:pPr>
            <a:endParaRPr lang="en-GB" dirty="0" smtClean="0"/>
          </a:p>
          <a:p>
            <a:pPr marL="914400" lvl="1" indent="-457200" eaLnBrk="1" hangingPunct="1">
              <a:lnSpc>
                <a:spcPct val="90000"/>
              </a:lnSpc>
              <a:buFont typeface="+mj-lt"/>
              <a:buAutoNum type="arabicPeriod"/>
            </a:pPr>
            <a:r>
              <a:rPr lang="en-GB" dirty="0" smtClean="0"/>
              <a:t>Reading the DSD</a:t>
            </a:r>
            <a:endParaRPr lang="en-GB" dirty="0"/>
          </a:p>
          <a:p>
            <a:pPr marL="1200150" lvl="2" indent="-285750" eaLnBrk="1" hangingPunct="1">
              <a:lnSpc>
                <a:spcPct val="90000"/>
              </a:lnSpc>
              <a:buFont typeface="Courier New" panose="02070309020205020404" pitchFamily="49" charset="0"/>
              <a:buChar char="o"/>
            </a:pPr>
            <a:r>
              <a:rPr lang="en-GB" dirty="0" smtClean="0"/>
              <a:t>The DSD is retrieved from the Registry in order to complete the conversion or</a:t>
            </a:r>
          </a:p>
          <a:p>
            <a:pPr marL="1200150" lvl="2" indent="-285750" eaLnBrk="1" hangingPunct="1">
              <a:lnSpc>
                <a:spcPct val="90000"/>
              </a:lnSpc>
              <a:buFont typeface="Courier New" panose="02070309020205020404" pitchFamily="49" charset="0"/>
              <a:buChar char="o"/>
            </a:pPr>
            <a:r>
              <a:rPr lang="en-GB" dirty="0" smtClean="0"/>
              <a:t>The DSD can be loaded from files so no connection is needed</a:t>
            </a:r>
          </a:p>
          <a:p>
            <a:pPr marL="914400" lvl="2" indent="0" eaLnBrk="1" hangingPunct="1">
              <a:lnSpc>
                <a:spcPct val="90000"/>
              </a:lnSpc>
            </a:pPr>
            <a:endParaRPr lang="en-GB" dirty="0"/>
          </a:p>
          <a:p>
            <a:pPr marL="914400" lvl="1" indent="-457200" eaLnBrk="1" hangingPunct="1">
              <a:lnSpc>
                <a:spcPct val="90000"/>
              </a:lnSpc>
              <a:buFont typeface="+mj-lt"/>
              <a:buAutoNum type="arabicPeriod"/>
            </a:pPr>
            <a:r>
              <a:rPr lang="en-GB" dirty="0" smtClean="0"/>
              <a:t>Writing </a:t>
            </a:r>
            <a:r>
              <a:rPr lang="en-GB" dirty="0"/>
              <a:t>the converted message</a:t>
            </a:r>
          </a:p>
          <a:p>
            <a:pPr marL="1200150" lvl="2" indent="-285750" eaLnBrk="1" hangingPunct="1">
              <a:lnSpc>
                <a:spcPct val="90000"/>
              </a:lnSpc>
              <a:buFont typeface="Courier New" panose="02070309020205020404" pitchFamily="49" charset="0"/>
              <a:buChar char="o"/>
            </a:pPr>
            <a:r>
              <a:rPr lang="en-GB" dirty="0" smtClean="0"/>
              <a:t>Uses the </a:t>
            </a:r>
            <a:r>
              <a:rPr lang="en-GB" dirty="0"/>
              <a:t>data model to write the output message in the target </a:t>
            </a:r>
            <a:r>
              <a:rPr lang="en-GB" dirty="0" smtClean="0"/>
              <a:t>format</a:t>
            </a:r>
            <a:endParaRPr lang="en-GB" dirty="0"/>
          </a:p>
          <a:p>
            <a:pPr marL="1200150" lvl="2" indent="-285750" eaLnBrk="1" hangingPunct="1">
              <a:lnSpc>
                <a:spcPct val="90000"/>
              </a:lnSpc>
              <a:buFont typeface="Courier New" panose="02070309020205020404" pitchFamily="49" charset="0"/>
              <a:buChar char="o"/>
            </a:pPr>
            <a:r>
              <a:rPr lang="en-GB" dirty="0" smtClean="0"/>
              <a:t>Optional: In case SDMX-ML is used as input/output DSD based validation (XSD) could be used</a:t>
            </a:r>
          </a:p>
        </p:txBody>
      </p:sp>
      <p:sp>
        <p:nvSpPr>
          <p:cNvPr id="2" name="Slide Number Placeholder 1"/>
          <p:cNvSpPr>
            <a:spLocks noGrp="1"/>
          </p:cNvSpPr>
          <p:nvPr>
            <p:ph type="sldNum" sz="quarter" idx="12"/>
          </p:nvPr>
        </p:nvSpPr>
        <p:spPr/>
        <p:txBody>
          <a:bodyPr/>
          <a:lstStyle/>
          <a:p>
            <a:pPr>
              <a:defRPr/>
            </a:pPr>
            <a:fld id="{6AAA99EF-ED80-451F-8646-25D3C2977936}" type="slidenum">
              <a:rPr lang="en-GB" altLang="en-US" smtClean="0"/>
              <a:pPr>
                <a:defRPr/>
              </a:pPr>
              <a:t>3</a:t>
            </a:fld>
            <a:endParaRPr lang="en-GB"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0" y="2879725"/>
            <a:ext cx="9144000" cy="620713"/>
          </a:xfrm>
          <a:solidFill>
            <a:schemeClr val="bg1"/>
          </a:solidFill>
        </p:spPr>
        <p:txBody>
          <a:bodyPr lIns="0" tIns="0" rIns="0" bIns="0" anchor="ctr"/>
          <a:lstStyle/>
          <a:p>
            <a:pPr algn="ctr" eaLnBrk="1" hangingPunct="1"/>
            <a:r>
              <a:rPr lang="en-US" sz="2000" dirty="0" smtClean="0">
                <a:solidFill>
                  <a:schemeClr val="accent2"/>
                </a:solidFill>
                <a:latin typeface="Verdana" pitchFamily="34" charset="0"/>
              </a:rPr>
              <a:t>SDMX Converter</a:t>
            </a:r>
          </a:p>
        </p:txBody>
      </p:sp>
      <p:sp>
        <p:nvSpPr>
          <p:cNvPr id="4" name="Slide Number Placeholder 3"/>
          <p:cNvSpPr>
            <a:spLocks noGrp="1"/>
          </p:cNvSpPr>
          <p:nvPr>
            <p:ph type="sldNum" sz="quarter" idx="12"/>
          </p:nvPr>
        </p:nvSpPr>
        <p:spPr/>
        <p:txBody>
          <a:bodyPr/>
          <a:lstStyle/>
          <a:p>
            <a:fld id="{E4799E25-16A3-4CAE-9AC4-EA3B15D7C0EA}" type="slidenum">
              <a:rPr lang="en-US" smtClean="0"/>
              <a:t>30</a:t>
            </a:fld>
            <a:endParaRPr lang="en-US"/>
          </a:p>
        </p:txBody>
      </p:sp>
    </p:spTree>
    <p:extLst>
      <p:ext uri="{BB962C8B-B14F-4D97-AF65-F5344CB8AC3E}">
        <p14:creationId xmlns:p14="http://schemas.microsoft.com/office/powerpoint/2010/main" val="1999020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Minimum inputs</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dirty="0" smtClean="0"/>
              <a:t>Input file (upload)</a:t>
            </a:r>
          </a:p>
          <a:p>
            <a:pPr marL="457200" indent="-457200">
              <a:buFont typeface="+mj-lt"/>
              <a:buAutoNum type="arabicPeriod"/>
            </a:pPr>
            <a:r>
              <a:rPr lang="en-US" dirty="0" smtClean="0"/>
              <a:t>Output file (complete path)</a:t>
            </a:r>
          </a:p>
          <a:p>
            <a:pPr marL="457200" indent="-457200">
              <a:buFont typeface="+mj-lt"/>
              <a:buAutoNum type="arabicPeriod"/>
            </a:pPr>
            <a:r>
              <a:rPr lang="en-US" dirty="0" smtClean="0"/>
              <a:t>Format for input and output files</a:t>
            </a:r>
          </a:p>
          <a:p>
            <a:pPr marL="457200" indent="-457200">
              <a:buFont typeface="+mj-lt"/>
              <a:buAutoNum type="arabicPeriod"/>
            </a:pPr>
            <a:r>
              <a:rPr lang="en-US" dirty="0" smtClean="0"/>
              <a:t>Data Structure Definition (DSD)</a:t>
            </a:r>
          </a:p>
          <a:p>
            <a:pPr marL="857250" lvl="1" indent="-457200"/>
            <a:r>
              <a:rPr lang="en-US" dirty="0" smtClean="0"/>
              <a:t>DSD file, or</a:t>
            </a:r>
          </a:p>
          <a:p>
            <a:pPr marL="857250" lvl="1" indent="-457200"/>
            <a:r>
              <a:rPr lang="en-US" dirty="0" smtClean="0"/>
              <a:t>Reference to a DSD file in the Registry, or</a:t>
            </a:r>
          </a:p>
          <a:p>
            <a:pPr marL="857250" lvl="1" indent="-457200"/>
            <a:r>
              <a:rPr lang="en-US" dirty="0" smtClean="0"/>
              <a:t>Reference to a Dataflow file in the Registry</a:t>
            </a:r>
            <a:endParaRPr lang="en-US" dirty="0"/>
          </a:p>
        </p:txBody>
      </p:sp>
      <p:sp>
        <p:nvSpPr>
          <p:cNvPr id="4" name="Slide Number Placeholder 3"/>
          <p:cNvSpPr>
            <a:spLocks noGrp="1"/>
          </p:cNvSpPr>
          <p:nvPr>
            <p:ph type="sldNum" sz="quarter" idx="12"/>
          </p:nvPr>
        </p:nvSpPr>
        <p:spPr/>
        <p:txBody>
          <a:bodyPr/>
          <a:lstStyle/>
          <a:p>
            <a:fld id="{E91D2775-1E16-4079-B13D-1A1929CDDAF0}" type="slidenum">
              <a:rPr lang="en-US" smtClean="0"/>
              <a:t>4</a:t>
            </a:fld>
            <a:endParaRPr lang="en-US"/>
          </a:p>
        </p:txBody>
      </p:sp>
    </p:spTree>
    <p:extLst>
      <p:ext uri="{BB962C8B-B14F-4D97-AF65-F5344CB8AC3E}">
        <p14:creationId xmlns:p14="http://schemas.microsoft.com/office/powerpoint/2010/main" val="117059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p:txBody>
          <a:bodyPr/>
          <a:lstStyle/>
          <a:p>
            <a:r>
              <a:rPr lang="en-US" dirty="0" smtClean="0"/>
              <a:t>Supported formats</a:t>
            </a:r>
            <a:endParaRPr lang="en-US" dirty="0"/>
          </a:p>
        </p:txBody>
      </p:sp>
      <p:sp>
        <p:nvSpPr>
          <p:cNvPr id="5" name="Slide Number Placeholder 4"/>
          <p:cNvSpPr>
            <a:spLocks noGrp="1"/>
          </p:cNvSpPr>
          <p:nvPr>
            <p:ph type="sldNum" sz="quarter" idx="12"/>
          </p:nvPr>
        </p:nvSpPr>
        <p:spPr/>
        <p:txBody>
          <a:bodyPr/>
          <a:lstStyle/>
          <a:p>
            <a:pPr>
              <a:defRPr/>
            </a:pPr>
            <a:fld id="{6AAA99EF-ED80-451F-8646-25D3C2977936}" type="slidenum">
              <a:rPr lang="en-GB" altLang="en-US" smtClean="0"/>
              <a:pPr>
                <a:defRPr/>
              </a:pPr>
              <a:t>5</a:t>
            </a:fld>
            <a:endParaRPr lang="en-GB" altLang="en-US"/>
          </a:p>
        </p:txBody>
      </p:sp>
      <p:graphicFrame>
        <p:nvGraphicFramePr>
          <p:cNvPr id="14" name="Table 13"/>
          <p:cNvGraphicFramePr>
            <a:graphicFrameLocks noGrp="1"/>
          </p:cNvGraphicFramePr>
          <p:nvPr>
            <p:extLst>
              <p:ext uri="{D42A27DB-BD31-4B8C-83A1-F6EECF244321}">
                <p14:modId xmlns:p14="http://schemas.microsoft.com/office/powerpoint/2010/main" val="677857397"/>
              </p:ext>
            </p:extLst>
          </p:nvPr>
        </p:nvGraphicFramePr>
        <p:xfrm>
          <a:off x="4669184" y="4365104"/>
          <a:ext cx="1872433" cy="1445125"/>
        </p:xfrm>
        <a:graphic>
          <a:graphicData uri="http://schemas.openxmlformats.org/drawingml/2006/table">
            <a:tbl>
              <a:tblPr firstRow="1" firstCol="1" bandRow="1">
                <a:tableStyleId>{72833802-FEF1-4C79-8D5D-14CF1EAF98D9}</a:tableStyleId>
              </a:tblPr>
              <a:tblGrid>
                <a:gridCol w="1872433"/>
              </a:tblGrid>
              <a:tr h="289025">
                <a:tc>
                  <a:txBody>
                    <a:bodyPr/>
                    <a:lstStyle/>
                    <a:p>
                      <a:pPr algn="ctr">
                        <a:lnSpc>
                          <a:spcPct val="107000"/>
                        </a:lnSpc>
                        <a:spcAft>
                          <a:spcPts val="0"/>
                        </a:spcAft>
                      </a:pPr>
                      <a:r>
                        <a:rPr lang="fr-BE" sz="1400" dirty="0" smtClean="0">
                          <a:effectLst/>
                        </a:rPr>
                        <a:t>OTHERS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CSV</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FLR</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DSPL</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smtClean="0">
                          <a:effectLst/>
                        </a:rPr>
                        <a:t>EXCEL</a:t>
                      </a: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945605907"/>
              </p:ext>
            </p:extLst>
          </p:nvPr>
        </p:nvGraphicFramePr>
        <p:xfrm>
          <a:off x="4680012" y="2132856"/>
          <a:ext cx="3510391" cy="1445125"/>
        </p:xfrm>
        <a:graphic>
          <a:graphicData uri="http://schemas.openxmlformats.org/drawingml/2006/table">
            <a:tbl>
              <a:tblPr firstRow="1" firstCol="1" bandRow="1">
                <a:tableStyleId>{72833802-FEF1-4C79-8D5D-14CF1EAF98D9}</a:tableStyleId>
              </a:tblPr>
              <a:tblGrid>
                <a:gridCol w="3510391"/>
              </a:tblGrid>
              <a:tr h="289025">
                <a:tc>
                  <a:txBody>
                    <a:bodyPr/>
                    <a:lstStyle/>
                    <a:p>
                      <a:pPr algn="ctr">
                        <a:lnSpc>
                          <a:spcPct val="107000"/>
                        </a:lnSpc>
                        <a:spcAft>
                          <a:spcPts val="0"/>
                        </a:spcAft>
                      </a:pPr>
                      <a:r>
                        <a:rPr lang="en-US" sz="1400" dirty="0">
                          <a:effectLst/>
                        </a:rPr>
                        <a:t>SDMX 2.1</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GENERIC DATA 2.1</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GENERIC TS DATA 2.1</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STRUCTURE SPECIFIC DATA 2.1</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STRUCTURE SPECIFIC TS DATA 2.1</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687113963"/>
              </p:ext>
            </p:extLst>
          </p:nvPr>
        </p:nvGraphicFramePr>
        <p:xfrm>
          <a:off x="647564" y="2132856"/>
          <a:ext cx="3510391" cy="2023175"/>
        </p:xfrm>
        <a:graphic>
          <a:graphicData uri="http://schemas.openxmlformats.org/drawingml/2006/table">
            <a:tbl>
              <a:tblPr firstRow="1" firstCol="1" bandRow="1">
                <a:tableStyleId>{72833802-FEF1-4C79-8D5D-14CF1EAF98D9}</a:tableStyleId>
              </a:tblPr>
              <a:tblGrid>
                <a:gridCol w="3510391"/>
              </a:tblGrid>
              <a:tr h="289025">
                <a:tc>
                  <a:txBody>
                    <a:bodyPr/>
                    <a:lstStyle/>
                    <a:p>
                      <a:pPr algn="ctr">
                        <a:lnSpc>
                          <a:spcPct val="107000"/>
                        </a:lnSpc>
                        <a:spcAft>
                          <a:spcPts val="0"/>
                        </a:spcAft>
                      </a:pPr>
                      <a:r>
                        <a:rPr lang="en-US" sz="1400" b="1" dirty="0">
                          <a:effectLst/>
                        </a:rPr>
                        <a:t>SDMX 2.0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GENERIC SDMX</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COMPACT SDMX</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UTILITY SDMX</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r>
              <a:tr h="289025">
                <a:tc>
                  <a:txBody>
                    <a:bodyPr/>
                    <a:lstStyle/>
                    <a:p>
                      <a:pPr algn="ctr">
                        <a:lnSpc>
                          <a:spcPct val="107000"/>
                        </a:lnSpc>
                        <a:spcAft>
                          <a:spcPts val="0"/>
                        </a:spcAft>
                      </a:pPr>
                      <a:r>
                        <a:rPr lang="en-US" sz="1400" b="0" dirty="0" smtClean="0">
                          <a:effectLst/>
                        </a:rPr>
                        <a:t>CROSS-SECTIONAL SDMX</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r>
              <a:tr h="289025">
                <a:tc>
                  <a:txBody>
                    <a:bodyPr/>
                    <a:lstStyle/>
                    <a:p>
                      <a:pPr algn="ctr">
                        <a:lnSpc>
                          <a:spcPct val="107000"/>
                        </a:lnSpc>
                        <a:spcAft>
                          <a:spcPts val="0"/>
                        </a:spcAft>
                      </a:pP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solidFill>
                      <a:prstDash val="sysDot"/>
                      <a:round/>
                      <a:headEnd type="none" w="med" len="med"/>
                      <a:tailEnd type="none" w="med" len="med"/>
                    </a:lnL>
                    <a:lnR w="12700" cap="flat" cmpd="sng" algn="ctr">
                      <a:solidFill>
                        <a:schemeClr val="accent2"/>
                      </a:solidFill>
                      <a:prstDash val="sysDot"/>
                      <a:round/>
                      <a:headEnd type="none" w="med" len="med"/>
                      <a:tailEnd type="none" w="med" len="med"/>
                    </a:lnR>
                    <a:lnT w="127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tcPr>
                </a:tc>
              </a:tr>
              <a:tr h="289025">
                <a:tc>
                  <a:txBody>
                    <a:bodyPr/>
                    <a:lstStyle/>
                    <a:p>
                      <a:pPr algn="ctr">
                        <a:lnSpc>
                          <a:spcPct val="107000"/>
                        </a:lnSpc>
                        <a:spcAft>
                          <a:spcPts val="0"/>
                        </a:spcAft>
                      </a:pPr>
                      <a:r>
                        <a:rPr lang="en-US" sz="1400" b="0" kern="1200" dirty="0" smtClean="0">
                          <a:solidFill>
                            <a:schemeClr val="tx1"/>
                          </a:solidFill>
                          <a:effectLst/>
                          <a:latin typeface="+mn-lt"/>
                          <a:ea typeface="+mn-ea"/>
                          <a:cs typeface="+mn-cs"/>
                        </a:rPr>
                        <a:t>MESSAGE GROUP</a:t>
                      </a:r>
                      <a:endParaRPr lang="en-US" sz="1400" b="0" kern="1200" dirty="0">
                        <a:solidFill>
                          <a:schemeClr val="tx1"/>
                        </a:solidFill>
                        <a:effectLst/>
                        <a:latin typeface="+mn-lt"/>
                        <a:ea typeface="+mn-ea"/>
                        <a:cs typeface="+mn-cs"/>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77710927"/>
              </p:ext>
            </p:extLst>
          </p:nvPr>
        </p:nvGraphicFramePr>
        <p:xfrm>
          <a:off x="2303748" y="4365104"/>
          <a:ext cx="1872433" cy="1156100"/>
        </p:xfrm>
        <a:graphic>
          <a:graphicData uri="http://schemas.openxmlformats.org/drawingml/2006/table">
            <a:tbl>
              <a:tblPr firstRow="1" firstCol="1" bandRow="1">
                <a:tableStyleId>{72833802-FEF1-4C79-8D5D-14CF1EAF98D9}</a:tableStyleId>
              </a:tblPr>
              <a:tblGrid>
                <a:gridCol w="1872433"/>
              </a:tblGrid>
              <a:tr h="289025">
                <a:tc>
                  <a:txBody>
                    <a:bodyPr/>
                    <a:lstStyle/>
                    <a:p>
                      <a:pPr algn="ctr">
                        <a:lnSpc>
                          <a:spcPct val="107000"/>
                        </a:lnSpc>
                        <a:spcAft>
                          <a:spcPts val="0"/>
                        </a:spcAft>
                      </a:pPr>
                      <a:r>
                        <a:rPr lang="fr-BE" sz="1400" b="1" kern="1200" dirty="0" smtClean="0">
                          <a:solidFill>
                            <a:schemeClr val="bg1"/>
                          </a:solidFill>
                          <a:effectLst/>
                          <a:latin typeface="+mn-lt"/>
                          <a:ea typeface="+mn-ea"/>
                          <a:cs typeface="+mn-cs"/>
                        </a:rPr>
                        <a:t>GESMES</a:t>
                      </a:r>
                      <a:endParaRPr lang="en-US" sz="1400" b="1" kern="1200" dirty="0">
                        <a:solidFill>
                          <a:schemeClr val="bg1"/>
                        </a:solidFill>
                        <a:effectLst/>
                        <a:latin typeface="+mn-lt"/>
                        <a:ea typeface="+mn-ea"/>
                        <a:cs typeface="+mn-cs"/>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GESMES TS</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GESMES 2.1</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r h="289025">
                <a:tc>
                  <a:txBody>
                    <a:bodyPr/>
                    <a:lstStyle/>
                    <a:p>
                      <a:pPr algn="ctr">
                        <a:lnSpc>
                          <a:spcPct val="107000"/>
                        </a:lnSpc>
                        <a:spcAft>
                          <a:spcPts val="0"/>
                        </a:spcAft>
                      </a:pPr>
                      <a:r>
                        <a:rPr lang="en-US" sz="1400" b="0" dirty="0">
                          <a:effectLst/>
                        </a:rPr>
                        <a:t>GESMES DSIS</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tr>
            </a:tbl>
          </a:graphicData>
        </a:graphic>
      </p:graphicFrame>
      <p:sp>
        <p:nvSpPr>
          <p:cNvPr id="9" name="Content Placeholder 3"/>
          <p:cNvSpPr>
            <a:spLocks noGrp="1"/>
          </p:cNvSpPr>
          <p:nvPr>
            <p:ph idx="1"/>
          </p:nvPr>
        </p:nvSpPr>
        <p:spPr>
          <a:xfrm>
            <a:off x="395536" y="5949281"/>
            <a:ext cx="8291264" cy="504055"/>
          </a:xfrm>
        </p:spPr>
        <p:txBody>
          <a:bodyPr>
            <a:normAutofit/>
          </a:bodyPr>
          <a:lstStyle/>
          <a:p>
            <a:pPr marL="0" indent="0">
              <a:buNone/>
            </a:pPr>
            <a:endParaRPr lang="en-GB" sz="1600" dirty="0"/>
          </a:p>
        </p:txBody>
      </p:sp>
    </p:spTree>
    <p:extLst>
      <p:ext uri="{BB962C8B-B14F-4D97-AF65-F5344CB8AC3E}">
        <p14:creationId xmlns:p14="http://schemas.microsoft.com/office/powerpoint/2010/main" val="398264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6"/>
          <p:cNvSpPr>
            <a:spLocks noGrp="1" noChangeArrowheads="1"/>
          </p:cNvSpPr>
          <p:nvPr>
            <p:ph type="title"/>
          </p:nvPr>
        </p:nvSpPr>
        <p:spPr/>
        <p:txBody>
          <a:bodyPr/>
          <a:lstStyle/>
          <a:p>
            <a:pPr eaLnBrk="1" hangingPunct="1"/>
            <a:r>
              <a:rPr lang="es-ES" dirty="0" smtClean="0"/>
              <a:t>SDMX </a:t>
            </a:r>
            <a:r>
              <a:rPr lang="es-ES" dirty="0" err="1" smtClean="0"/>
              <a:t>Converter</a:t>
            </a:r>
            <a:r>
              <a:rPr lang="es-ES" dirty="0" smtClean="0"/>
              <a:t> Interfaces</a:t>
            </a:r>
            <a:endParaRPr lang="en-US" dirty="0"/>
          </a:p>
        </p:txBody>
      </p:sp>
      <p:sp>
        <p:nvSpPr>
          <p:cNvPr id="2" name="Content Placeholder 1"/>
          <p:cNvSpPr>
            <a:spLocks noGrp="1"/>
          </p:cNvSpPr>
          <p:nvPr>
            <p:ph idx="1"/>
          </p:nvPr>
        </p:nvSpPr>
        <p:spPr>
          <a:xfrm>
            <a:off x="395288" y="4193438"/>
            <a:ext cx="2196244" cy="562272"/>
          </a:xfrm>
        </p:spPr>
        <p:txBody>
          <a:bodyPr/>
          <a:lstStyle/>
          <a:p>
            <a:pPr marL="0" indent="0">
              <a:buNone/>
            </a:pPr>
            <a:r>
              <a:rPr lang="en-US" dirty="0" smtClean="0"/>
              <a:t>Web </a:t>
            </a:r>
            <a:r>
              <a:rPr lang="en-US" dirty="0"/>
              <a:t>service</a:t>
            </a:r>
          </a:p>
          <a:p>
            <a:endParaRPr lang="en-US" dirty="0"/>
          </a:p>
        </p:txBody>
      </p:sp>
      <p:sp>
        <p:nvSpPr>
          <p:cNvPr id="3" name="Slide Number Placeholder 2"/>
          <p:cNvSpPr>
            <a:spLocks noGrp="1"/>
          </p:cNvSpPr>
          <p:nvPr>
            <p:ph type="sldNum" sz="quarter" idx="12"/>
          </p:nvPr>
        </p:nvSpPr>
        <p:spPr/>
        <p:txBody>
          <a:bodyPr/>
          <a:lstStyle/>
          <a:p>
            <a:pPr>
              <a:defRPr/>
            </a:pPr>
            <a:fld id="{6AAA99EF-ED80-451F-8646-25D3C2977936}" type="slidenum">
              <a:rPr lang="en-GB" altLang="en-US" smtClean="0"/>
              <a:pPr>
                <a:defRPr/>
              </a:pPr>
              <a:t>6</a:t>
            </a:fld>
            <a:endParaRPr lang="en-GB" altLang="en-US"/>
          </a:p>
        </p:txBody>
      </p:sp>
      <p:sp>
        <p:nvSpPr>
          <p:cNvPr id="20483" name="Rectangle 3"/>
          <p:cNvSpPr>
            <a:spLocks/>
          </p:cNvSpPr>
          <p:nvPr/>
        </p:nvSpPr>
        <p:spPr bwMode="auto">
          <a:xfrm>
            <a:off x="2324100" y="657225"/>
            <a:ext cx="9144000" cy="0"/>
          </a:xfrm>
          <a:prstGeom prst="rect">
            <a:avLst/>
          </a:prstGeom>
          <a:noFill/>
          <a:ln w="12700">
            <a:noFill/>
            <a:miter lim="800000"/>
            <a:headEnd/>
            <a:tailEnd/>
          </a:ln>
        </p:spPr>
        <p:txBody>
          <a:bodyPr>
            <a:spAutoFit/>
          </a:bodyPr>
          <a:lstStyle/>
          <a:p>
            <a:endParaRPr lang="fr-BE"/>
          </a:p>
        </p:txBody>
      </p:sp>
      <p:sp>
        <p:nvSpPr>
          <p:cNvPr id="20484" name="Rectangle 4"/>
          <p:cNvSpPr>
            <a:spLocks/>
          </p:cNvSpPr>
          <p:nvPr/>
        </p:nvSpPr>
        <p:spPr bwMode="auto">
          <a:xfrm>
            <a:off x="1690688" y="1614488"/>
            <a:ext cx="9144000" cy="0"/>
          </a:xfrm>
          <a:prstGeom prst="rect">
            <a:avLst/>
          </a:prstGeom>
          <a:noFill/>
          <a:ln w="12700">
            <a:noFill/>
            <a:miter lim="800000"/>
            <a:headEnd/>
            <a:tailEnd/>
          </a:ln>
        </p:spPr>
        <p:txBody>
          <a:bodyPr>
            <a:spAutoFit/>
          </a:bodyPr>
          <a:lstStyle/>
          <a:p>
            <a:endParaRPr lang="fr-BE"/>
          </a:p>
        </p:txBody>
      </p:sp>
      <p:pic>
        <p:nvPicPr>
          <p:cNvPr id="4" name="Picture 3"/>
          <p:cNvPicPr>
            <a:picLocks noChangeAspect="1"/>
          </p:cNvPicPr>
          <p:nvPr/>
        </p:nvPicPr>
        <p:blipFill>
          <a:blip r:embed="rId3"/>
          <a:stretch>
            <a:fillRect/>
          </a:stretch>
        </p:blipFill>
        <p:spPr>
          <a:xfrm>
            <a:off x="523628" y="2088089"/>
            <a:ext cx="2160240" cy="1938280"/>
          </a:xfrm>
          <a:prstGeom prst="rect">
            <a:avLst/>
          </a:prstGeom>
        </p:spPr>
      </p:pic>
      <p:sp>
        <p:nvSpPr>
          <p:cNvPr id="6" name="Rectangle 5"/>
          <p:cNvSpPr/>
          <p:nvPr/>
        </p:nvSpPr>
        <p:spPr>
          <a:xfrm>
            <a:off x="395288" y="1686520"/>
            <a:ext cx="2347117" cy="461665"/>
          </a:xfrm>
          <a:prstGeom prst="rect">
            <a:avLst/>
          </a:prstGeom>
        </p:spPr>
        <p:txBody>
          <a:bodyPr wrap="none">
            <a:spAutoFit/>
          </a:bodyPr>
          <a:lstStyle/>
          <a:p>
            <a:pPr lvl="0" algn="l" eaLnBrk="1" hangingPunct="1">
              <a:spcBef>
                <a:spcPct val="20000"/>
              </a:spcBef>
              <a:buClr>
                <a:srgbClr val="2D5EC1"/>
              </a:buClr>
            </a:pPr>
            <a:r>
              <a:rPr lang="en-US" sz="2400" kern="0" dirty="0">
                <a:solidFill>
                  <a:srgbClr val="0F5494"/>
                </a:solidFill>
                <a:latin typeface="Verdana"/>
                <a:ea typeface="+mn-ea"/>
              </a:rPr>
              <a:t>User interface</a:t>
            </a:r>
          </a:p>
        </p:txBody>
      </p:sp>
      <p:sp>
        <p:nvSpPr>
          <p:cNvPr id="8" name="Rectangle 7"/>
          <p:cNvSpPr/>
          <p:nvPr/>
        </p:nvSpPr>
        <p:spPr>
          <a:xfrm>
            <a:off x="4475623" y="1682438"/>
            <a:ext cx="2416046" cy="461665"/>
          </a:xfrm>
          <a:prstGeom prst="rect">
            <a:avLst/>
          </a:prstGeom>
        </p:spPr>
        <p:txBody>
          <a:bodyPr wrap="none">
            <a:spAutoFit/>
          </a:bodyPr>
          <a:lstStyle/>
          <a:p>
            <a:pPr lvl="0" algn="l" eaLnBrk="1" hangingPunct="1">
              <a:spcBef>
                <a:spcPct val="20000"/>
              </a:spcBef>
              <a:buClr>
                <a:srgbClr val="2D5EC1"/>
              </a:buClr>
            </a:pPr>
            <a:r>
              <a:rPr lang="en-US" sz="2400" kern="0" dirty="0" smtClean="0">
                <a:solidFill>
                  <a:srgbClr val="0F5494"/>
                </a:solidFill>
                <a:latin typeface="Verdana"/>
                <a:ea typeface="+mn-ea"/>
              </a:rPr>
              <a:t>Command </a:t>
            </a:r>
            <a:r>
              <a:rPr lang="en-US" sz="2400" kern="0" dirty="0">
                <a:solidFill>
                  <a:srgbClr val="0F5494"/>
                </a:solidFill>
                <a:latin typeface="Verdana"/>
                <a:ea typeface="+mn-ea"/>
              </a:rPr>
              <a:t>line</a:t>
            </a:r>
          </a:p>
        </p:txBody>
      </p:sp>
      <p:sp>
        <p:nvSpPr>
          <p:cNvPr id="10" name="Rectangle 9"/>
          <p:cNvSpPr/>
          <p:nvPr/>
        </p:nvSpPr>
        <p:spPr>
          <a:xfrm>
            <a:off x="4511593" y="4193438"/>
            <a:ext cx="710451" cy="461665"/>
          </a:xfrm>
          <a:prstGeom prst="rect">
            <a:avLst/>
          </a:prstGeom>
        </p:spPr>
        <p:txBody>
          <a:bodyPr wrap="none">
            <a:spAutoFit/>
          </a:bodyPr>
          <a:lstStyle/>
          <a:p>
            <a:pPr lvl="0" algn="l" eaLnBrk="1" hangingPunct="1">
              <a:spcBef>
                <a:spcPct val="20000"/>
              </a:spcBef>
              <a:buClr>
                <a:srgbClr val="2D5EC1"/>
              </a:buClr>
            </a:pPr>
            <a:r>
              <a:rPr lang="en-US" sz="2400" kern="0" dirty="0">
                <a:solidFill>
                  <a:srgbClr val="0F5494"/>
                </a:solidFill>
                <a:latin typeface="Verdana"/>
                <a:ea typeface="+mn-ea"/>
              </a:rPr>
              <a:t>API</a:t>
            </a:r>
          </a:p>
        </p:txBody>
      </p:sp>
      <p:pic>
        <p:nvPicPr>
          <p:cNvPr id="11" name="Picture 10"/>
          <p:cNvPicPr>
            <a:picLocks noChangeAspect="1"/>
          </p:cNvPicPr>
          <p:nvPr/>
        </p:nvPicPr>
        <p:blipFill>
          <a:blip r:embed="rId4"/>
          <a:stretch>
            <a:fillRect/>
          </a:stretch>
        </p:blipFill>
        <p:spPr>
          <a:xfrm>
            <a:off x="4572000" y="2088089"/>
            <a:ext cx="3029087" cy="193828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3628" y="4655103"/>
            <a:ext cx="2831524" cy="1799447"/>
          </a:xfrm>
          <a:prstGeom prst="rect">
            <a:avLst/>
          </a:prstGeom>
        </p:spPr>
      </p:pic>
      <p:pic>
        <p:nvPicPr>
          <p:cNvPr id="16" name="Picture 5"/>
          <p:cNvPicPr>
            <a:picLocks noChangeAspect="1" noChangeArrowheads="1"/>
          </p:cNvPicPr>
          <p:nvPr/>
        </p:nvPicPr>
        <p:blipFill>
          <a:blip r:embed="rId6" cstate="print"/>
          <a:srcRect/>
          <a:stretch>
            <a:fillRect/>
          </a:stretch>
        </p:blipFill>
        <p:spPr bwMode="auto">
          <a:xfrm>
            <a:off x="4572000" y="4655103"/>
            <a:ext cx="3059101" cy="192673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fade">
                                      <p:cBhvr>
                                        <p:cTn id="25" dur="500"/>
                                        <p:tgtEl>
                                          <p:spTgt spid="2">
                                            <p:txEl>
                                              <p:pRg st="0" end="0"/>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fade">
                                      <p:cBhvr>
                                        <p:cTn id="34" dur="500"/>
                                        <p:tgtEl>
                                          <p:spTgt spid="10">
                                            <p:txEl>
                                              <p:pRg st="0" end="0"/>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stretch>
            <a:fillRect/>
          </a:stretch>
        </p:blipFill>
        <p:spPr>
          <a:xfrm>
            <a:off x="1497952" y="1664804"/>
            <a:ext cx="5613831" cy="5045342"/>
          </a:xfrm>
          <a:prstGeom prst="rect">
            <a:avLst/>
          </a:prstGeom>
        </p:spPr>
      </p:pic>
      <p:sp>
        <p:nvSpPr>
          <p:cNvPr id="4" name="Title 3"/>
          <p:cNvSpPr>
            <a:spLocks noGrp="1"/>
          </p:cNvSpPr>
          <p:nvPr>
            <p:ph type="title"/>
          </p:nvPr>
        </p:nvSpPr>
        <p:spPr/>
        <p:txBody>
          <a:bodyPr/>
          <a:lstStyle/>
          <a:p>
            <a:r>
              <a:rPr lang="fr-BE" dirty="0" smtClean="0"/>
              <a:t>GUI</a:t>
            </a:r>
            <a:endParaRPr lang="en-US" dirty="0"/>
          </a:p>
        </p:txBody>
      </p:sp>
      <p:sp>
        <p:nvSpPr>
          <p:cNvPr id="2" name="Slide Number Placeholder 1"/>
          <p:cNvSpPr>
            <a:spLocks noGrp="1"/>
          </p:cNvSpPr>
          <p:nvPr>
            <p:ph type="sldNum" sz="quarter" idx="12"/>
          </p:nvPr>
        </p:nvSpPr>
        <p:spPr/>
        <p:txBody>
          <a:bodyPr/>
          <a:lstStyle/>
          <a:p>
            <a:pPr>
              <a:defRPr/>
            </a:pPr>
            <a:fld id="{6AAA99EF-ED80-451F-8646-25D3C2977936}" type="slidenum">
              <a:rPr lang="en-GB" altLang="en-US" smtClean="0"/>
              <a:pPr>
                <a:defRPr/>
              </a:pPr>
              <a:t>7</a:t>
            </a:fld>
            <a:endParaRPr lang="en-GB" altLang="en-US" dirty="0"/>
          </a:p>
        </p:txBody>
      </p:sp>
      <p:sp>
        <p:nvSpPr>
          <p:cNvPr id="6" name="AutoShape 6"/>
          <p:cNvSpPr>
            <a:spLocks noChangeArrowheads="1"/>
          </p:cNvSpPr>
          <p:nvPr/>
        </p:nvSpPr>
        <p:spPr bwMode="auto">
          <a:xfrm>
            <a:off x="66176" y="2316057"/>
            <a:ext cx="1440160" cy="715089"/>
          </a:xfrm>
          <a:prstGeom prst="wedgeRoundRectCallout">
            <a:avLst>
              <a:gd name="adj1" fmla="val 81428"/>
              <a:gd name="adj2" fmla="val 36956"/>
              <a:gd name="adj3" fmla="val 16667"/>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2. Select </a:t>
            </a:r>
            <a:r>
              <a:rPr lang="fr-BE" sz="1200" dirty="0">
                <a:solidFill>
                  <a:srgbClr val="000000"/>
                </a:solidFill>
                <a:latin typeface="Arial" pitchFamily="34" charset="0"/>
              </a:rPr>
              <a:t>the </a:t>
            </a:r>
            <a:r>
              <a:rPr lang="fr-BE" sz="1200" b="1" dirty="0">
                <a:solidFill>
                  <a:srgbClr val="000000"/>
                </a:solidFill>
                <a:latin typeface="Arial" pitchFamily="34" charset="0"/>
              </a:rPr>
              <a:t>DSD </a:t>
            </a:r>
            <a:r>
              <a:rPr lang="fr-BE" sz="1200" b="1" dirty="0" smtClean="0">
                <a:solidFill>
                  <a:srgbClr val="000000"/>
                </a:solidFill>
                <a:latin typeface="Arial" pitchFamily="34" charset="0"/>
              </a:rPr>
              <a:t>in </a:t>
            </a:r>
            <a:r>
              <a:rPr lang="fr-BE" sz="1200" b="1" dirty="0">
                <a:solidFill>
                  <a:srgbClr val="000000"/>
                </a:solidFill>
                <a:latin typeface="Arial" pitchFamily="34" charset="0"/>
              </a:rPr>
              <a:t>the local drive</a:t>
            </a:r>
            <a:endParaRPr lang="fr-FR" sz="1200" b="1" dirty="0">
              <a:solidFill>
                <a:srgbClr val="000000"/>
              </a:solidFill>
              <a:latin typeface="Arial" pitchFamily="34" charset="0"/>
            </a:endParaRPr>
          </a:p>
        </p:txBody>
      </p:sp>
      <p:sp>
        <p:nvSpPr>
          <p:cNvPr id="7" name="AutoShape 7"/>
          <p:cNvSpPr>
            <a:spLocks noChangeArrowheads="1"/>
          </p:cNvSpPr>
          <p:nvPr/>
        </p:nvSpPr>
        <p:spPr bwMode="auto">
          <a:xfrm>
            <a:off x="7197424" y="2600908"/>
            <a:ext cx="1861368" cy="919401"/>
          </a:xfrm>
          <a:prstGeom prst="wedgeRoundRectCallout">
            <a:avLst>
              <a:gd name="adj1" fmla="val -56602"/>
              <a:gd name="adj2" fmla="val -17487"/>
              <a:gd name="adj3" fmla="val 16667"/>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2. </a:t>
            </a:r>
            <a:r>
              <a:rPr lang="fr-BE" sz="1200" b="1" dirty="0" err="1" smtClean="0">
                <a:solidFill>
                  <a:srgbClr val="000000"/>
                </a:solidFill>
                <a:latin typeface="Arial" pitchFamily="34" charset="0"/>
              </a:rPr>
              <a:t>Identify</a:t>
            </a:r>
            <a:r>
              <a:rPr lang="fr-BE" sz="1200" b="1" dirty="0" smtClean="0">
                <a:solidFill>
                  <a:srgbClr val="000000"/>
                </a:solidFill>
                <a:latin typeface="Arial" pitchFamily="34" charset="0"/>
              </a:rPr>
              <a:t> </a:t>
            </a:r>
            <a:r>
              <a:rPr lang="fr-BE" sz="1200" b="1" dirty="0">
                <a:solidFill>
                  <a:srgbClr val="000000"/>
                </a:solidFill>
                <a:latin typeface="Arial" pitchFamily="34" charset="0"/>
              </a:rPr>
              <a:t>a </a:t>
            </a:r>
            <a:r>
              <a:rPr lang="fr-BE" sz="1200" b="1" dirty="0" smtClean="0">
                <a:solidFill>
                  <a:srgbClr val="000000"/>
                </a:solidFill>
                <a:latin typeface="Arial" pitchFamily="34" charset="0"/>
              </a:rPr>
              <a:t>DSD </a:t>
            </a:r>
            <a:r>
              <a:rPr lang="fr-BE" sz="1200" dirty="0" smtClean="0">
                <a:solidFill>
                  <a:srgbClr val="000000"/>
                </a:solidFill>
                <a:latin typeface="Arial" pitchFamily="34" charset="0"/>
              </a:rPr>
              <a:t>to </a:t>
            </a:r>
            <a:r>
              <a:rPr lang="fr-BE" sz="1200" dirty="0" err="1">
                <a:solidFill>
                  <a:srgbClr val="000000"/>
                </a:solidFill>
                <a:latin typeface="Arial" pitchFamily="34" charset="0"/>
              </a:rPr>
              <a:t>download</a:t>
            </a:r>
            <a:r>
              <a:rPr lang="fr-BE" sz="1200" dirty="0">
                <a:solidFill>
                  <a:srgbClr val="000000"/>
                </a:solidFill>
                <a:latin typeface="Arial" pitchFamily="34" charset="0"/>
              </a:rPr>
              <a:t> </a:t>
            </a:r>
            <a:r>
              <a:rPr lang="fr-BE" sz="1200" b="1" dirty="0" err="1">
                <a:solidFill>
                  <a:srgbClr val="000000"/>
                </a:solidFill>
                <a:latin typeface="Arial" pitchFamily="34" charset="0"/>
              </a:rPr>
              <a:t>from</a:t>
            </a:r>
            <a:r>
              <a:rPr lang="fr-BE" sz="1200" b="1" dirty="0">
                <a:solidFill>
                  <a:srgbClr val="000000"/>
                </a:solidFill>
                <a:latin typeface="Arial" pitchFamily="34" charset="0"/>
              </a:rPr>
              <a:t> the SDMX </a:t>
            </a:r>
            <a:r>
              <a:rPr lang="fr-BE" sz="1200" b="1" dirty="0" err="1">
                <a:solidFill>
                  <a:srgbClr val="000000"/>
                </a:solidFill>
                <a:latin typeface="Arial" pitchFamily="34" charset="0"/>
              </a:rPr>
              <a:t>Registry</a:t>
            </a:r>
            <a:r>
              <a:rPr lang="fr-BE" sz="1200" b="1" dirty="0">
                <a:solidFill>
                  <a:srgbClr val="000000"/>
                </a:solidFill>
                <a:latin typeface="Arial" pitchFamily="34" charset="0"/>
              </a:rPr>
              <a:t> </a:t>
            </a:r>
            <a:r>
              <a:rPr lang="fr-BE" sz="1200" dirty="0">
                <a:solidFill>
                  <a:srgbClr val="000000"/>
                </a:solidFill>
                <a:latin typeface="Arial" pitchFamily="34" charset="0"/>
              </a:rPr>
              <a:t>(configuration </a:t>
            </a:r>
            <a:r>
              <a:rPr lang="fr-BE" sz="1200" dirty="0" err="1">
                <a:solidFill>
                  <a:srgbClr val="000000"/>
                </a:solidFill>
                <a:latin typeface="Arial" pitchFamily="34" charset="0"/>
              </a:rPr>
              <a:t>required</a:t>
            </a:r>
            <a:r>
              <a:rPr lang="fr-BE" sz="1200" dirty="0">
                <a:solidFill>
                  <a:srgbClr val="000000"/>
                </a:solidFill>
                <a:latin typeface="Arial" pitchFamily="34" charset="0"/>
              </a:rPr>
              <a:t>)</a:t>
            </a:r>
            <a:endParaRPr lang="fr-FR" sz="1200" b="1" dirty="0">
              <a:solidFill>
                <a:srgbClr val="000000"/>
              </a:solidFill>
              <a:latin typeface="Arial" pitchFamily="34" charset="0"/>
            </a:endParaRPr>
          </a:p>
        </p:txBody>
      </p:sp>
      <p:sp>
        <p:nvSpPr>
          <p:cNvPr id="12" name="AutoShape 8"/>
          <p:cNvSpPr>
            <a:spLocks noChangeArrowheads="1"/>
          </p:cNvSpPr>
          <p:nvPr/>
        </p:nvSpPr>
        <p:spPr bwMode="auto">
          <a:xfrm>
            <a:off x="7208990" y="3417559"/>
            <a:ext cx="1882166" cy="1123712"/>
          </a:xfrm>
          <a:prstGeom prst="wedgeRoundRectCallout">
            <a:avLst>
              <a:gd name="adj1" fmla="val -56890"/>
              <a:gd name="adj2" fmla="val -20430"/>
              <a:gd name="adj3" fmla="val 16667"/>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2. </a:t>
            </a:r>
            <a:r>
              <a:rPr lang="fr-BE" sz="1200" b="1" dirty="0" err="1" smtClean="0">
                <a:solidFill>
                  <a:srgbClr val="000000"/>
                </a:solidFill>
                <a:latin typeface="Arial" pitchFamily="34" charset="0"/>
              </a:rPr>
              <a:t>Identify</a:t>
            </a:r>
            <a:r>
              <a:rPr lang="fr-BE" sz="1200" b="1" dirty="0" smtClean="0">
                <a:solidFill>
                  <a:srgbClr val="000000"/>
                </a:solidFill>
                <a:latin typeface="Arial" pitchFamily="34" charset="0"/>
              </a:rPr>
              <a:t> </a:t>
            </a:r>
            <a:r>
              <a:rPr lang="fr-BE" sz="1200" b="1" dirty="0">
                <a:solidFill>
                  <a:srgbClr val="000000"/>
                </a:solidFill>
                <a:latin typeface="Arial" pitchFamily="34" charset="0"/>
              </a:rPr>
              <a:t>a </a:t>
            </a:r>
            <a:r>
              <a:rPr lang="fr-BE" sz="1200" b="1" dirty="0" err="1">
                <a:solidFill>
                  <a:srgbClr val="000000"/>
                </a:solidFill>
                <a:latin typeface="Arial" pitchFamily="34" charset="0"/>
              </a:rPr>
              <a:t>dataflow</a:t>
            </a:r>
            <a:r>
              <a:rPr lang="fr-BE" sz="1200" b="1" dirty="0">
                <a:solidFill>
                  <a:srgbClr val="000000"/>
                </a:solidFill>
                <a:latin typeface="Arial" pitchFamily="34" charset="0"/>
              </a:rPr>
              <a:t> </a:t>
            </a:r>
            <a:r>
              <a:rPr lang="fr-BE" sz="1200" dirty="0" err="1">
                <a:solidFill>
                  <a:srgbClr val="000000"/>
                </a:solidFill>
                <a:latin typeface="Arial" pitchFamily="34" charset="0"/>
              </a:rPr>
              <a:t>linked</a:t>
            </a:r>
            <a:r>
              <a:rPr lang="fr-BE" sz="1200" dirty="0">
                <a:solidFill>
                  <a:srgbClr val="000000"/>
                </a:solidFill>
                <a:latin typeface="Arial" pitchFamily="34" charset="0"/>
              </a:rPr>
              <a:t> to the DSD to </a:t>
            </a:r>
            <a:r>
              <a:rPr lang="fr-BE" sz="1200" dirty="0" err="1">
                <a:solidFill>
                  <a:srgbClr val="000000"/>
                </a:solidFill>
                <a:latin typeface="Arial" pitchFamily="34" charset="0"/>
              </a:rPr>
              <a:t>download</a:t>
            </a:r>
            <a:r>
              <a:rPr lang="fr-BE" sz="1200" dirty="0">
                <a:solidFill>
                  <a:srgbClr val="000000"/>
                </a:solidFill>
                <a:latin typeface="Arial" pitchFamily="34" charset="0"/>
              </a:rPr>
              <a:t> </a:t>
            </a:r>
            <a:r>
              <a:rPr lang="fr-BE" sz="1200" b="1" dirty="0" err="1">
                <a:solidFill>
                  <a:srgbClr val="000000"/>
                </a:solidFill>
                <a:latin typeface="Arial" pitchFamily="34" charset="0"/>
              </a:rPr>
              <a:t>from</a:t>
            </a:r>
            <a:r>
              <a:rPr lang="fr-BE" sz="1200" b="1" dirty="0">
                <a:solidFill>
                  <a:srgbClr val="000000"/>
                </a:solidFill>
                <a:latin typeface="Arial" pitchFamily="34" charset="0"/>
              </a:rPr>
              <a:t> the SDMX </a:t>
            </a:r>
            <a:r>
              <a:rPr lang="fr-BE" sz="1200" b="1" dirty="0" err="1">
                <a:solidFill>
                  <a:srgbClr val="000000"/>
                </a:solidFill>
                <a:latin typeface="Arial" pitchFamily="34" charset="0"/>
              </a:rPr>
              <a:t>Registry</a:t>
            </a:r>
            <a:r>
              <a:rPr lang="fr-BE" sz="1200" b="1" dirty="0">
                <a:solidFill>
                  <a:srgbClr val="000000"/>
                </a:solidFill>
                <a:latin typeface="Arial" pitchFamily="34" charset="0"/>
              </a:rPr>
              <a:t> </a:t>
            </a:r>
            <a:r>
              <a:rPr lang="fr-BE" sz="1200" b="1" dirty="0" smtClean="0">
                <a:solidFill>
                  <a:srgbClr val="000000"/>
                </a:solidFill>
                <a:latin typeface="Arial" pitchFamily="34" charset="0"/>
              </a:rPr>
              <a:t> </a:t>
            </a:r>
            <a:r>
              <a:rPr lang="fr-BE" sz="1200" dirty="0" smtClean="0">
                <a:solidFill>
                  <a:srgbClr val="000000"/>
                </a:solidFill>
                <a:latin typeface="Arial" pitchFamily="34" charset="0"/>
              </a:rPr>
              <a:t>(configuration </a:t>
            </a:r>
            <a:r>
              <a:rPr lang="fr-BE" sz="1200" dirty="0" err="1" smtClean="0">
                <a:solidFill>
                  <a:srgbClr val="000000"/>
                </a:solidFill>
                <a:latin typeface="Arial" pitchFamily="34" charset="0"/>
              </a:rPr>
              <a:t>required</a:t>
            </a:r>
            <a:r>
              <a:rPr lang="fr-BE" sz="1200" dirty="0" smtClean="0">
                <a:solidFill>
                  <a:srgbClr val="000000"/>
                </a:solidFill>
                <a:latin typeface="Arial" pitchFamily="34" charset="0"/>
              </a:rPr>
              <a:t>)</a:t>
            </a:r>
            <a:endParaRPr lang="fr-FR" sz="1200" b="1" dirty="0">
              <a:solidFill>
                <a:srgbClr val="000000"/>
              </a:solidFill>
              <a:latin typeface="Arial" pitchFamily="34" charset="0"/>
            </a:endParaRPr>
          </a:p>
        </p:txBody>
      </p:sp>
      <p:sp>
        <p:nvSpPr>
          <p:cNvPr id="14" name="Rectangle 12"/>
          <p:cNvSpPr>
            <a:spLocks noChangeArrowheads="1"/>
          </p:cNvSpPr>
          <p:nvPr/>
        </p:nvSpPr>
        <p:spPr bwMode="auto">
          <a:xfrm>
            <a:off x="4860032" y="4653136"/>
            <a:ext cx="2106858" cy="773382"/>
          </a:xfrm>
          <a:prstGeom prst="rect">
            <a:avLst/>
          </a:prstGeom>
          <a:noFill/>
          <a:ln>
            <a:headEnd/>
            <a:tailEnd/>
          </a:ln>
        </p:spPr>
        <p:style>
          <a:lnRef idx="2">
            <a:schemeClr val="accent6"/>
          </a:lnRef>
          <a:fillRef idx="1">
            <a:schemeClr val="lt1"/>
          </a:fillRef>
          <a:effectRef idx="0">
            <a:schemeClr val="accent6"/>
          </a:effectRef>
          <a:fontRef idx="minor">
            <a:schemeClr val="dk1"/>
          </a:fontRef>
        </p:style>
        <p:txBody>
          <a:bodyPr wrap="none" anchor="ctr"/>
          <a:lstStyle/>
          <a:p>
            <a:pPr>
              <a:defRPr/>
            </a:pPr>
            <a:endParaRPr lang="fr-FR">
              <a:solidFill>
                <a:srgbClr val="000000"/>
              </a:solidFill>
              <a:latin typeface="Arial" pitchFamily="34" charset="0"/>
            </a:endParaRPr>
          </a:p>
        </p:txBody>
      </p:sp>
      <p:sp>
        <p:nvSpPr>
          <p:cNvPr id="15" name="AutoShape 11"/>
          <p:cNvSpPr>
            <a:spLocks noChangeArrowheads="1"/>
          </p:cNvSpPr>
          <p:nvPr/>
        </p:nvSpPr>
        <p:spPr bwMode="auto">
          <a:xfrm>
            <a:off x="7208990" y="4721721"/>
            <a:ext cx="1849802" cy="306467"/>
          </a:xfrm>
          <a:prstGeom prst="wedgeRoundRectCallout">
            <a:avLst>
              <a:gd name="adj1" fmla="val -56006"/>
              <a:gd name="adj2" fmla="val -22038"/>
              <a:gd name="adj3" fmla="val 16667"/>
            </a:avLst>
          </a:prstGeom>
          <a:solidFill>
            <a:schemeClr val="bg1"/>
          </a:solidFill>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a:solidFill>
                  <a:srgbClr val="000000"/>
                </a:solidFill>
                <a:latin typeface="Arial" pitchFamily="34" charset="0"/>
              </a:rPr>
              <a:t>CSV </a:t>
            </a:r>
            <a:r>
              <a:rPr lang="fr-BE" sz="1200" dirty="0" err="1">
                <a:solidFill>
                  <a:srgbClr val="000000"/>
                </a:solidFill>
                <a:latin typeface="Arial" pitchFamily="34" charset="0"/>
              </a:rPr>
              <a:t>parameters</a:t>
            </a:r>
            <a:endParaRPr lang="fr-FR" sz="1200" dirty="0">
              <a:solidFill>
                <a:srgbClr val="000000"/>
              </a:solidFill>
              <a:latin typeface="Arial" pitchFamily="34" charset="0"/>
            </a:endParaRPr>
          </a:p>
        </p:txBody>
      </p:sp>
      <p:sp>
        <p:nvSpPr>
          <p:cNvPr id="16" name="AutoShape 11"/>
          <p:cNvSpPr>
            <a:spLocks noChangeArrowheads="1"/>
          </p:cNvSpPr>
          <p:nvPr/>
        </p:nvSpPr>
        <p:spPr bwMode="auto">
          <a:xfrm>
            <a:off x="7182699" y="5816705"/>
            <a:ext cx="1876093" cy="510778"/>
          </a:xfrm>
          <a:prstGeom prst="wedgeRoundRectCallout">
            <a:avLst>
              <a:gd name="adj1" fmla="val -55977"/>
              <a:gd name="adj2" fmla="val -18557"/>
              <a:gd name="adj3" fmla="val 16667"/>
            </a:avLst>
          </a:prstGeom>
          <a:solidFill>
            <a:schemeClr val="bg1"/>
          </a:solidFill>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XML </a:t>
            </a:r>
            <a:r>
              <a:rPr lang="fr-BE" sz="1200" dirty="0" err="1" smtClean="0">
                <a:solidFill>
                  <a:srgbClr val="000000"/>
                </a:solidFill>
                <a:latin typeface="Arial" pitchFamily="34" charset="0"/>
              </a:rPr>
              <a:t>parameters</a:t>
            </a:r>
            <a:r>
              <a:rPr lang="fr-BE" sz="1200" dirty="0" smtClean="0">
                <a:solidFill>
                  <a:srgbClr val="000000"/>
                </a:solidFill>
                <a:latin typeface="Arial" pitchFamily="34" charset="0"/>
              </a:rPr>
              <a:t> for SDMX output formats</a:t>
            </a:r>
          </a:p>
        </p:txBody>
      </p:sp>
      <p:sp>
        <p:nvSpPr>
          <p:cNvPr id="17" name="Rectangle 12"/>
          <p:cNvSpPr>
            <a:spLocks noChangeArrowheads="1"/>
          </p:cNvSpPr>
          <p:nvPr/>
        </p:nvSpPr>
        <p:spPr bwMode="auto">
          <a:xfrm flipV="1">
            <a:off x="1619672" y="5693840"/>
            <a:ext cx="5328592" cy="507468"/>
          </a:xfrm>
          <a:prstGeom prst="rect">
            <a:avLst/>
          </a:prstGeom>
          <a:noFill/>
          <a:ln>
            <a:headEnd/>
            <a:tailEnd/>
          </a:ln>
        </p:spPr>
        <p:style>
          <a:lnRef idx="2">
            <a:schemeClr val="accent6"/>
          </a:lnRef>
          <a:fillRef idx="1">
            <a:schemeClr val="lt1"/>
          </a:fillRef>
          <a:effectRef idx="0">
            <a:schemeClr val="accent6"/>
          </a:effectRef>
          <a:fontRef idx="minor">
            <a:schemeClr val="dk1"/>
          </a:fontRef>
        </p:style>
        <p:txBody>
          <a:bodyPr wrap="none" anchor="ctr"/>
          <a:lstStyle/>
          <a:p>
            <a:pPr>
              <a:defRPr/>
            </a:pPr>
            <a:endParaRPr lang="fr-FR">
              <a:solidFill>
                <a:srgbClr val="000000"/>
              </a:solidFill>
              <a:latin typeface="Arial"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164" y="2286000"/>
            <a:ext cx="4823237" cy="422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ular Callout 9"/>
          <p:cNvSpPr/>
          <p:nvPr/>
        </p:nvSpPr>
        <p:spPr bwMode="auto">
          <a:xfrm>
            <a:off x="7402608" y="1016732"/>
            <a:ext cx="1656184" cy="936104"/>
          </a:xfrm>
          <a:prstGeom prst="wedgeRoundRectCallout">
            <a:avLst>
              <a:gd name="adj1" fmla="val -76044"/>
              <a:gd name="adj2" fmla="val 42203"/>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lgn="l" eaLnBrk="1" hangingPunct="1">
              <a:spcBef>
                <a:spcPct val="0"/>
              </a:spcBef>
              <a:buFontTx/>
              <a:buNone/>
            </a:pPr>
            <a:endParaRPr lang="fr-BE" sz="1200" smtClean="0">
              <a:solidFill>
                <a:srgbClr val="0F5494"/>
              </a:solidFill>
              <a:latin typeface="Verdana" pitchFamily="34" charset="0"/>
            </a:endParaRPr>
          </a:p>
        </p:txBody>
      </p:sp>
      <p:sp>
        <p:nvSpPr>
          <p:cNvPr id="11" name="Rounded Rectangular Callout 10"/>
          <p:cNvSpPr/>
          <p:nvPr/>
        </p:nvSpPr>
        <p:spPr bwMode="auto">
          <a:xfrm>
            <a:off x="7368518" y="1196752"/>
            <a:ext cx="1437824" cy="756084"/>
          </a:xfrm>
          <a:prstGeom prst="wedgeRoundRectCallout">
            <a:avLst>
              <a:gd name="adj1" fmla="val -98470"/>
              <a:gd name="adj2" fmla="val 43652"/>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lgn="l" eaLnBrk="1" hangingPunct="1">
              <a:spcBef>
                <a:spcPct val="0"/>
              </a:spcBef>
              <a:buFontTx/>
              <a:buNone/>
            </a:pPr>
            <a:endParaRPr lang="fr-BE" sz="1200" smtClean="0">
              <a:solidFill>
                <a:srgbClr val="0F5494"/>
              </a:solidFill>
              <a:latin typeface="Verdana" pitchFamily="34" charset="0"/>
            </a:endParaRPr>
          </a:p>
        </p:txBody>
      </p:sp>
      <p:sp>
        <p:nvSpPr>
          <p:cNvPr id="19" name="Rounded Rectangular Callout 18"/>
          <p:cNvSpPr/>
          <p:nvPr/>
        </p:nvSpPr>
        <p:spPr bwMode="auto">
          <a:xfrm>
            <a:off x="7200292" y="1609499"/>
            <a:ext cx="1858500" cy="919401"/>
          </a:xfrm>
          <a:prstGeom prst="wedgeRoundRectCallout">
            <a:avLst>
              <a:gd name="adj1" fmla="val -58843"/>
              <a:gd name="adj2" fmla="val 21786"/>
              <a:gd name="adj3" fmla="val 16667"/>
            </a:avLst>
          </a:prstGeom>
          <a:solidFill>
            <a:schemeClr val="lt1"/>
          </a:solidFill>
          <a:ln w="25400" cap="flat" cmpd="sng" algn="ctr">
            <a:solidFill>
              <a:srgbClr val="000099"/>
            </a:solidFill>
            <a:prstDash val="solid"/>
            <a:round/>
            <a:headEnd type="none" w="med" len="med"/>
            <a:tailEnd type="none" w="med" len="med"/>
          </a:ln>
          <a:effectLst/>
          <a:extLst/>
        </p:spPr>
        <p:txBody>
          <a:bodyPr vert="horz" wrap="square" lIns="91440" tIns="45720" rIns="91440" bIns="45720" numCol="1" rtlCol="0" anchor="ctr" anchorCtr="1" compatLnSpc="1">
            <a:prstTxWarp prst="textNoShape">
              <a:avLst/>
            </a:prstTxWarp>
            <a:spAutoFit/>
          </a:bodyPr>
          <a:lstStyle/>
          <a:p>
            <a:pPr marL="3175" algn="just" eaLnBrk="1" hangingPunct="1">
              <a:spcBef>
                <a:spcPct val="0"/>
              </a:spcBef>
              <a:buFontTx/>
              <a:buNone/>
            </a:pPr>
            <a:r>
              <a:rPr lang="fr-BE" sz="1200" dirty="0" smtClean="0">
                <a:solidFill>
                  <a:srgbClr val="000000"/>
                </a:solidFill>
                <a:latin typeface="Arial" panose="020B0604020202020204" pitchFamily="34" charset="0"/>
                <a:cs typeface="Arial" panose="020B0604020202020204" pitchFamily="34" charset="0"/>
              </a:rPr>
              <a:t>1. </a:t>
            </a:r>
            <a:r>
              <a:rPr lang="fr-BE" sz="1200" dirty="0" err="1" smtClean="0">
                <a:solidFill>
                  <a:srgbClr val="000000"/>
                </a:solidFill>
                <a:latin typeface="Arial" panose="020B0604020202020204" pitchFamily="34" charset="0"/>
                <a:cs typeface="Arial" panose="020B0604020202020204" pitchFamily="34" charset="0"/>
              </a:rPr>
              <a:t>Selection</a:t>
            </a:r>
            <a:r>
              <a:rPr lang="fr-BE" sz="1200" dirty="0" smtClean="0">
                <a:solidFill>
                  <a:srgbClr val="000000"/>
                </a:solidFill>
                <a:latin typeface="Arial" panose="020B0604020202020204" pitchFamily="34" charset="0"/>
                <a:cs typeface="Arial" panose="020B0604020202020204" pitchFamily="34" charset="0"/>
              </a:rPr>
              <a:t> of the input/output files and </a:t>
            </a:r>
            <a:r>
              <a:rPr lang="fr-BE" sz="1200" dirty="0" err="1" smtClean="0">
                <a:solidFill>
                  <a:srgbClr val="000000"/>
                </a:solidFill>
                <a:latin typeface="Arial" panose="020B0604020202020204" pitchFamily="34" charset="0"/>
                <a:cs typeface="Arial" panose="020B0604020202020204" pitchFamily="34" charset="0"/>
              </a:rPr>
              <a:t>their</a:t>
            </a:r>
            <a:r>
              <a:rPr lang="fr-BE" sz="1200" dirty="0" smtClean="0">
                <a:solidFill>
                  <a:srgbClr val="000000"/>
                </a:solidFill>
                <a:latin typeface="Arial" panose="020B0604020202020204" pitchFamily="34" charset="0"/>
                <a:cs typeface="Arial" panose="020B0604020202020204" pitchFamily="34" charset="0"/>
              </a:rPr>
              <a:t> format</a:t>
            </a:r>
          </a:p>
          <a:p>
            <a:pPr marL="3175" algn="l" eaLnBrk="1" hangingPunct="1">
              <a:spcBef>
                <a:spcPct val="0"/>
              </a:spcBef>
              <a:buFontTx/>
              <a:buNone/>
            </a:pPr>
            <a:endParaRPr lang="fr-BE" sz="1200" dirty="0" smtClean="0">
              <a:solidFill>
                <a:srgbClr val="0F5494"/>
              </a:solidFill>
              <a:latin typeface="Verdana" pitchFamily="34" charset="0"/>
            </a:endParaRPr>
          </a:p>
        </p:txBody>
      </p:sp>
      <p:pic>
        <p:nvPicPr>
          <p:cNvPr id="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165" y="2770367"/>
            <a:ext cx="2555852" cy="521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743452"/>
            <a:ext cx="2051362" cy="633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3395662"/>
            <a:ext cx="2051362" cy="597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12"/>
          <p:cNvSpPr>
            <a:spLocks noChangeArrowheads="1"/>
          </p:cNvSpPr>
          <p:nvPr/>
        </p:nvSpPr>
        <p:spPr bwMode="auto">
          <a:xfrm>
            <a:off x="4943286" y="5517232"/>
            <a:ext cx="816846" cy="176608"/>
          </a:xfrm>
          <a:prstGeom prst="rect">
            <a:avLst/>
          </a:prstGeom>
          <a:noFill/>
          <a:ln>
            <a:headEnd/>
            <a:tailEnd/>
          </a:ln>
        </p:spPr>
        <p:style>
          <a:lnRef idx="2">
            <a:schemeClr val="accent6"/>
          </a:lnRef>
          <a:fillRef idx="1">
            <a:schemeClr val="lt1"/>
          </a:fillRef>
          <a:effectRef idx="0">
            <a:schemeClr val="accent6"/>
          </a:effectRef>
          <a:fontRef idx="minor">
            <a:schemeClr val="dk1"/>
          </a:fontRef>
        </p:style>
        <p:txBody>
          <a:bodyPr wrap="none" anchor="ctr"/>
          <a:lstStyle/>
          <a:p>
            <a:pPr>
              <a:defRPr/>
            </a:pPr>
            <a:endParaRPr lang="fr-FR">
              <a:solidFill>
                <a:srgbClr val="000000"/>
              </a:solidFill>
              <a:latin typeface="Arial" pitchFamily="34" charset="0"/>
            </a:endParaRPr>
          </a:p>
        </p:txBody>
      </p:sp>
      <p:sp>
        <p:nvSpPr>
          <p:cNvPr id="24" name="AutoShape 11"/>
          <p:cNvSpPr>
            <a:spLocks noChangeArrowheads="1"/>
          </p:cNvSpPr>
          <p:nvPr/>
        </p:nvSpPr>
        <p:spPr bwMode="auto">
          <a:xfrm>
            <a:off x="7229788" y="5157560"/>
            <a:ext cx="1861368" cy="510778"/>
          </a:xfrm>
          <a:prstGeom prst="wedgeRoundRectCallout">
            <a:avLst>
              <a:gd name="adj1" fmla="val -124797"/>
              <a:gd name="adj2" fmla="val 30674"/>
              <a:gd name="adj3" fmla="val 16667"/>
            </a:avLst>
          </a:prstGeom>
          <a:solidFill>
            <a:schemeClr val="bg1"/>
          </a:solidFill>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5. SDMX (output) validation</a:t>
            </a:r>
            <a:endParaRPr lang="fr-FR" sz="1200" dirty="0">
              <a:solidFill>
                <a:srgbClr val="000000"/>
              </a:solidFill>
              <a:latin typeface="Arial" pitchFamily="34" charset="0"/>
            </a:endParaRPr>
          </a:p>
        </p:txBody>
      </p:sp>
      <p:pic>
        <p:nvPicPr>
          <p:cNvPr id="2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163" y="4414467"/>
            <a:ext cx="2555853" cy="462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4039" y="4997473"/>
            <a:ext cx="2871099" cy="435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AutoShape 6"/>
          <p:cNvSpPr>
            <a:spLocks noChangeArrowheads="1"/>
          </p:cNvSpPr>
          <p:nvPr/>
        </p:nvSpPr>
        <p:spPr bwMode="auto">
          <a:xfrm>
            <a:off x="66176" y="5120051"/>
            <a:ext cx="1440160" cy="306467"/>
          </a:xfrm>
          <a:prstGeom prst="wedgeRoundRectCallout">
            <a:avLst>
              <a:gd name="adj1" fmla="val 64625"/>
              <a:gd name="adj2" fmla="val -24186"/>
              <a:gd name="adj3" fmla="val 16667"/>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4. </a:t>
            </a:r>
            <a:r>
              <a:rPr lang="fr-BE" sz="1200" dirty="0" err="1" smtClean="0">
                <a:solidFill>
                  <a:srgbClr val="000000"/>
                </a:solidFill>
                <a:latin typeface="Arial" pitchFamily="34" charset="0"/>
              </a:rPr>
              <a:t>Mapping</a:t>
            </a:r>
            <a:endParaRPr lang="fr-FR" sz="1200" b="1" dirty="0">
              <a:solidFill>
                <a:srgbClr val="000000"/>
              </a:solidFill>
              <a:latin typeface="Arial" pitchFamily="34" charset="0"/>
            </a:endParaRPr>
          </a:p>
        </p:txBody>
      </p:sp>
      <p:grpSp>
        <p:nvGrpSpPr>
          <p:cNvPr id="3" name="Group 2"/>
          <p:cNvGrpSpPr/>
          <p:nvPr/>
        </p:nvGrpSpPr>
        <p:grpSpPr>
          <a:xfrm>
            <a:off x="6846" y="3223656"/>
            <a:ext cx="1558820" cy="1130470"/>
            <a:chOff x="-508" y="3125894"/>
            <a:chExt cx="1558820" cy="1130470"/>
          </a:xfrm>
        </p:grpSpPr>
        <p:sp>
          <p:nvSpPr>
            <p:cNvPr id="31" name="AutoShape 6"/>
            <p:cNvSpPr>
              <a:spLocks noChangeArrowheads="1"/>
            </p:cNvSpPr>
            <p:nvPr/>
          </p:nvSpPr>
          <p:spPr bwMode="auto">
            <a:xfrm>
              <a:off x="-508" y="3132652"/>
              <a:ext cx="1545112" cy="1123712"/>
            </a:xfrm>
            <a:prstGeom prst="wedgeRoundRectCallout">
              <a:avLst>
                <a:gd name="adj1" fmla="val 266316"/>
                <a:gd name="adj2" fmla="val -52902"/>
                <a:gd name="adj3" fmla="val 16667"/>
              </a:avLst>
            </a:prstGeom>
            <a:solidFill>
              <a:schemeClr val="bg1"/>
            </a:solidFill>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noFill/>
                  <a:latin typeface="Arial" pitchFamily="34" charset="0"/>
                </a:rPr>
                <a:t>2. If the local DSD </a:t>
              </a:r>
              <a:r>
                <a:rPr lang="fr-BE" sz="1200" dirty="0" err="1" smtClean="0">
                  <a:noFill/>
                  <a:latin typeface="Arial" pitchFamily="34" charset="0"/>
                </a:rPr>
                <a:t>includes</a:t>
              </a:r>
              <a:r>
                <a:rPr lang="fr-BE" sz="1200" dirty="0" smtClean="0">
                  <a:noFill/>
                  <a:latin typeface="Arial" pitchFamily="34" charset="0"/>
                </a:rPr>
                <a:t> multiple versions, </a:t>
              </a:r>
              <a:r>
                <a:rPr lang="fr-BE" sz="1200" dirty="0" err="1" smtClean="0">
                  <a:noFill/>
                  <a:latin typeface="Arial" pitchFamily="34" charset="0"/>
                </a:rPr>
                <a:t>we</a:t>
              </a:r>
              <a:r>
                <a:rPr lang="fr-BE" sz="1200" dirty="0" smtClean="0">
                  <a:noFill/>
                  <a:latin typeface="Arial" pitchFamily="34" charset="0"/>
                </a:rPr>
                <a:t> </a:t>
              </a:r>
              <a:r>
                <a:rPr lang="fr-BE" sz="1200" dirty="0" err="1" smtClean="0">
                  <a:noFill/>
                  <a:latin typeface="Arial" pitchFamily="34" charset="0"/>
                </a:rPr>
                <a:t>can</a:t>
              </a:r>
              <a:r>
                <a:rPr lang="fr-BE" sz="1200" dirty="0" smtClean="0">
                  <a:noFill/>
                  <a:latin typeface="Arial" pitchFamily="34" charset="0"/>
                </a:rPr>
                <a:t> </a:t>
              </a:r>
              <a:r>
                <a:rPr lang="fr-BE" sz="1200" dirty="0" err="1" smtClean="0">
                  <a:noFill/>
                  <a:latin typeface="Arial" pitchFamily="34" charset="0"/>
                </a:rPr>
                <a:t>specify</a:t>
              </a:r>
              <a:r>
                <a:rPr lang="fr-BE" sz="1200" dirty="0" smtClean="0">
                  <a:noFill/>
                  <a:latin typeface="Arial" pitchFamily="34" charset="0"/>
                </a:rPr>
                <a:t> the one </a:t>
              </a:r>
              <a:r>
                <a:rPr lang="fr-BE" sz="1200" dirty="0" err="1" smtClean="0">
                  <a:noFill/>
                  <a:latin typeface="Arial" pitchFamily="34" charset="0"/>
                </a:rPr>
                <a:t>derired</a:t>
              </a:r>
              <a:endParaRPr lang="fr-FR" sz="1200" b="1" dirty="0">
                <a:noFill/>
                <a:latin typeface="Arial" pitchFamily="34" charset="0"/>
              </a:endParaRPr>
            </a:p>
          </p:txBody>
        </p:sp>
        <p:sp>
          <p:nvSpPr>
            <p:cNvPr id="29" name="AutoShape 6"/>
            <p:cNvSpPr>
              <a:spLocks noChangeArrowheads="1"/>
            </p:cNvSpPr>
            <p:nvPr/>
          </p:nvSpPr>
          <p:spPr bwMode="auto">
            <a:xfrm>
              <a:off x="13200" y="3125894"/>
              <a:ext cx="1545112" cy="1123712"/>
            </a:xfrm>
            <a:prstGeom prst="wedgeRoundRectCallout">
              <a:avLst>
                <a:gd name="adj1" fmla="val 87184"/>
                <a:gd name="adj2" fmla="val -61590"/>
                <a:gd name="adj3" fmla="val 16667"/>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2. If the local DSD </a:t>
              </a:r>
              <a:r>
                <a:rPr lang="fr-BE" sz="1200" dirty="0" err="1" smtClean="0">
                  <a:solidFill>
                    <a:srgbClr val="000000"/>
                  </a:solidFill>
                  <a:latin typeface="Arial" pitchFamily="34" charset="0"/>
                </a:rPr>
                <a:t>includes</a:t>
              </a:r>
              <a:r>
                <a:rPr lang="fr-BE" sz="1200" dirty="0" smtClean="0">
                  <a:solidFill>
                    <a:srgbClr val="000000"/>
                  </a:solidFill>
                  <a:latin typeface="Arial" pitchFamily="34" charset="0"/>
                </a:rPr>
                <a:t> multiple versions, </a:t>
              </a:r>
              <a:r>
                <a:rPr lang="fr-BE" sz="1200" dirty="0" err="1" smtClean="0">
                  <a:solidFill>
                    <a:srgbClr val="000000"/>
                  </a:solidFill>
                  <a:latin typeface="Arial" pitchFamily="34" charset="0"/>
                </a:rPr>
                <a:t>we</a:t>
              </a:r>
              <a:r>
                <a:rPr lang="fr-BE" sz="1200" dirty="0" smtClean="0">
                  <a:solidFill>
                    <a:srgbClr val="000000"/>
                  </a:solidFill>
                  <a:latin typeface="Arial" pitchFamily="34" charset="0"/>
                </a:rPr>
                <a:t> </a:t>
              </a:r>
              <a:r>
                <a:rPr lang="fr-BE" sz="1200" dirty="0" err="1" smtClean="0">
                  <a:solidFill>
                    <a:srgbClr val="000000"/>
                  </a:solidFill>
                  <a:latin typeface="Arial" pitchFamily="34" charset="0"/>
                </a:rPr>
                <a:t>can</a:t>
              </a:r>
              <a:r>
                <a:rPr lang="fr-BE" sz="1200" dirty="0" smtClean="0">
                  <a:solidFill>
                    <a:srgbClr val="000000"/>
                  </a:solidFill>
                  <a:latin typeface="Arial" pitchFamily="34" charset="0"/>
                </a:rPr>
                <a:t> </a:t>
              </a:r>
              <a:r>
                <a:rPr lang="fr-BE" sz="1200" dirty="0" err="1" smtClean="0">
                  <a:solidFill>
                    <a:srgbClr val="000000"/>
                  </a:solidFill>
                  <a:latin typeface="Arial" pitchFamily="34" charset="0"/>
                </a:rPr>
                <a:t>specify</a:t>
              </a:r>
              <a:r>
                <a:rPr lang="fr-BE" sz="1200" dirty="0" smtClean="0">
                  <a:solidFill>
                    <a:srgbClr val="000000"/>
                  </a:solidFill>
                  <a:latin typeface="Arial" pitchFamily="34" charset="0"/>
                </a:rPr>
                <a:t> the one </a:t>
              </a:r>
              <a:r>
                <a:rPr lang="fr-BE" sz="1200" dirty="0" err="1" smtClean="0">
                  <a:solidFill>
                    <a:srgbClr val="000000"/>
                  </a:solidFill>
                  <a:latin typeface="Arial" pitchFamily="34" charset="0"/>
                </a:rPr>
                <a:t>derired</a:t>
              </a:r>
              <a:endParaRPr lang="fr-FR" sz="1200" b="1" dirty="0">
                <a:solidFill>
                  <a:srgbClr val="000000"/>
                </a:solidFill>
                <a:latin typeface="Arial" pitchFamily="34" charset="0"/>
              </a:endParaRPr>
            </a:p>
          </p:txBody>
        </p:sp>
      </p:grpSp>
      <p:sp>
        <p:nvSpPr>
          <p:cNvPr id="25" name="AutoShape 6"/>
          <p:cNvSpPr>
            <a:spLocks noChangeArrowheads="1"/>
          </p:cNvSpPr>
          <p:nvPr/>
        </p:nvSpPr>
        <p:spPr bwMode="auto">
          <a:xfrm>
            <a:off x="52009" y="4278839"/>
            <a:ext cx="1440160" cy="936427"/>
          </a:xfrm>
          <a:prstGeom prst="wedgeRoundRectCallout">
            <a:avLst>
              <a:gd name="adj1" fmla="val 64625"/>
              <a:gd name="adj2" fmla="val -24186"/>
              <a:gd name="adj3" fmla="val 16667"/>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fr-BE" sz="1200" dirty="0" smtClean="0">
                <a:solidFill>
                  <a:srgbClr val="000000"/>
                </a:solidFill>
                <a:latin typeface="Arial" pitchFamily="34" charset="0"/>
              </a:rPr>
              <a:t>3. SDMX header (.</a:t>
            </a:r>
            <a:r>
              <a:rPr lang="fr-BE" sz="1200" dirty="0" err="1" smtClean="0">
                <a:solidFill>
                  <a:srgbClr val="000000"/>
                </a:solidFill>
                <a:latin typeface="Arial" pitchFamily="34" charset="0"/>
              </a:rPr>
              <a:t>prop</a:t>
            </a:r>
            <a:r>
              <a:rPr lang="fr-BE" sz="1200" dirty="0" smtClean="0">
                <a:solidFill>
                  <a:srgbClr val="000000"/>
                </a:solidFill>
                <a:latin typeface="Arial" pitchFamily="34" charset="0"/>
              </a:rPr>
              <a:t> file)</a:t>
            </a:r>
          </a:p>
          <a:p>
            <a:pPr>
              <a:defRPr/>
            </a:pPr>
            <a:r>
              <a:rPr lang="fr-BE" sz="1000" dirty="0" err="1" smtClean="0">
                <a:solidFill>
                  <a:srgbClr val="000000"/>
                </a:solidFill>
                <a:latin typeface="Arial" pitchFamily="34" charset="0"/>
              </a:rPr>
              <a:t>Only</a:t>
            </a:r>
            <a:r>
              <a:rPr lang="fr-BE" sz="1000" dirty="0" smtClean="0">
                <a:solidFill>
                  <a:srgbClr val="000000"/>
                </a:solidFill>
                <a:latin typeface="Arial" pitchFamily="34" charset="0"/>
              </a:rPr>
              <a:t> for flat and </a:t>
            </a:r>
            <a:r>
              <a:rPr lang="fr-BE" sz="1000" dirty="0" err="1" smtClean="0">
                <a:solidFill>
                  <a:srgbClr val="000000"/>
                </a:solidFill>
                <a:latin typeface="Arial" pitchFamily="34" charset="0"/>
              </a:rPr>
              <a:t>excel</a:t>
            </a:r>
            <a:r>
              <a:rPr lang="fr-BE" sz="1000" dirty="0" smtClean="0">
                <a:solidFill>
                  <a:srgbClr val="000000"/>
                </a:solidFill>
                <a:latin typeface="Arial" pitchFamily="34" charset="0"/>
              </a:rPr>
              <a:t> files</a:t>
            </a:r>
            <a:endParaRPr lang="fr-FR" sz="1000" dirty="0">
              <a:solidFill>
                <a:srgbClr val="000000"/>
              </a:solidFill>
              <a:latin typeface="Arial" pitchFamily="34" charset="0"/>
            </a:endParaRPr>
          </a:p>
        </p:txBody>
      </p:sp>
    </p:spTree>
    <p:extLst>
      <p:ext uri="{BB962C8B-B14F-4D97-AF65-F5344CB8AC3E}">
        <p14:creationId xmlns:p14="http://schemas.microsoft.com/office/powerpoint/2010/main" val="42558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subTnLst>
                                    <p:set>
                                      <p:cBhvr override="childStyle">
                                        <p:cTn dur="1" fill="hold" display="0" masterRel="nextClick" afterEffect="1"/>
                                        <p:tgtEl>
                                          <p:spTgt spid="102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par>
                                <p:cTn id="45" presetID="10"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par>
                                <p:cTn id="53" presetID="10"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61" presetID="10"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par>
                                <p:cTn id="69" presetID="10"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4" grpId="0" animBg="1"/>
      <p:bldP spid="15" grpId="0" animBg="1"/>
      <p:bldP spid="16" grpId="0" animBg="1"/>
      <p:bldP spid="17" grpId="0" animBg="1"/>
      <p:bldP spid="19" grpId="0" animBg="1"/>
      <p:bldP spid="23" grpId="0" animBg="1"/>
      <p:bldP spid="24" grpId="0" animBg="1"/>
      <p:bldP spid="28"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Command Line Interface (CLI)</a:t>
            </a:r>
            <a:endParaRPr lang="en-US" dirty="0"/>
          </a:p>
        </p:txBody>
      </p:sp>
      <p:sp>
        <p:nvSpPr>
          <p:cNvPr id="10" name="Content Placeholder 9"/>
          <p:cNvSpPr>
            <a:spLocks noGrp="1"/>
          </p:cNvSpPr>
          <p:nvPr>
            <p:ph idx="1"/>
          </p:nvPr>
        </p:nvSpPr>
        <p:spPr>
          <a:xfrm>
            <a:off x="359532" y="1976265"/>
            <a:ext cx="8424936" cy="4513075"/>
          </a:xfrm>
        </p:spPr>
        <p:txBody>
          <a:bodyPr/>
          <a:lstStyle/>
          <a:p>
            <a:pPr marL="0" indent="0">
              <a:buNone/>
            </a:pPr>
            <a:r>
              <a:rPr lang="en-US" sz="1800" dirty="0">
                <a:latin typeface="Arial Narrow" panose="020B0606020202030204" pitchFamily="34" charset="0"/>
              </a:rPr>
              <a:t>Converter [Options] </a:t>
            </a:r>
            <a:r>
              <a:rPr lang="en-US" sz="1800" dirty="0" err="1">
                <a:latin typeface="Arial Narrow" panose="020B0606020202030204" pitchFamily="34" charset="0"/>
              </a:rPr>
              <a:t>InputFile</a:t>
            </a:r>
            <a:r>
              <a:rPr lang="en-US" sz="1800" dirty="0">
                <a:latin typeface="Arial Narrow" panose="020B0606020202030204" pitchFamily="34" charset="0"/>
              </a:rPr>
              <a:t> </a:t>
            </a:r>
            <a:r>
              <a:rPr lang="en-US" sz="1800" dirty="0" err="1">
                <a:latin typeface="Arial Narrow" panose="020B0606020202030204" pitchFamily="34" charset="0"/>
              </a:rPr>
              <a:t>OutputFile</a:t>
            </a:r>
            <a:r>
              <a:rPr lang="en-US" sz="1800" dirty="0">
                <a:latin typeface="Arial Narrow" panose="020B0606020202030204" pitchFamily="34" charset="0"/>
              </a:rPr>
              <a:t> </a:t>
            </a:r>
            <a:r>
              <a:rPr lang="en-US" sz="1800" dirty="0" err="1">
                <a:latin typeface="Arial Narrow" panose="020B0606020202030204" pitchFamily="34" charset="0"/>
              </a:rPr>
              <a:t>InputFormat</a:t>
            </a:r>
            <a:r>
              <a:rPr lang="en-US" sz="1800" dirty="0">
                <a:latin typeface="Arial Narrow" panose="020B0606020202030204" pitchFamily="34" charset="0"/>
              </a:rPr>
              <a:t> </a:t>
            </a:r>
            <a:r>
              <a:rPr lang="en-US" sz="1800" dirty="0" err="1" smtClean="0">
                <a:latin typeface="Arial Narrow" panose="020B0606020202030204" pitchFamily="34" charset="0"/>
              </a:rPr>
              <a:t>OutputFormat</a:t>
            </a:r>
            <a:endParaRPr lang="en-US" dirty="0" smtClean="0">
              <a:latin typeface="Arial Narrow" panose="020B0606020202030204" pitchFamily="34" charset="0"/>
            </a:endParaRPr>
          </a:p>
          <a:p>
            <a:r>
              <a:rPr lang="en-US" dirty="0" smtClean="0"/>
              <a:t>Converter</a:t>
            </a:r>
            <a:endParaRPr lang="en-US" dirty="0"/>
          </a:p>
          <a:p>
            <a:pPr lvl="1"/>
            <a:r>
              <a:rPr lang="en-US" dirty="0" smtClean="0"/>
              <a:t>Windows OS: </a:t>
            </a:r>
            <a:r>
              <a:rPr lang="en-US" b="1" dirty="0"/>
              <a:t>converter.bat</a:t>
            </a:r>
          </a:p>
          <a:p>
            <a:pPr lvl="1"/>
            <a:r>
              <a:rPr lang="en-US" dirty="0" smtClean="0"/>
              <a:t>Unix OS: </a:t>
            </a:r>
            <a:r>
              <a:rPr lang="en-US" b="1" dirty="0" smtClean="0"/>
              <a:t>converter.sh</a:t>
            </a:r>
            <a:endParaRPr lang="en-US" b="1" dirty="0"/>
          </a:p>
          <a:p>
            <a:r>
              <a:rPr lang="en-US" dirty="0" smtClean="0"/>
              <a:t>Options*</a:t>
            </a:r>
          </a:p>
          <a:p>
            <a:pPr marL="457200" lvl="1" indent="0">
              <a:buNone/>
            </a:pPr>
            <a:r>
              <a:rPr lang="en-GB" i="0" dirty="0">
                <a:latin typeface="Arial Narrow" panose="020B0606020202030204" pitchFamily="34" charset="0"/>
              </a:rPr>
              <a:t>-</a:t>
            </a:r>
            <a:r>
              <a:rPr lang="en-GB" i="0" dirty="0" err="1" smtClean="0">
                <a:latin typeface="Arial Narrow" panose="020B0606020202030204" pitchFamily="34" charset="0"/>
              </a:rPr>
              <a:t>reg</a:t>
            </a:r>
            <a:r>
              <a:rPr lang="en-GB" i="0" dirty="0" smtClean="0">
                <a:latin typeface="Arial Narrow" panose="020B0606020202030204" pitchFamily="34" charset="0"/>
              </a:rPr>
              <a:t>, -</a:t>
            </a:r>
            <a:r>
              <a:rPr lang="en-GB" i="0" dirty="0" err="1" smtClean="0">
                <a:latin typeface="Arial Narrow" panose="020B0606020202030204" pitchFamily="34" charset="0"/>
              </a:rPr>
              <a:t>dsd_file</a:t>
            </a:r>
            <a:r>
              <a:rPr lang="en-GB" i="0" dirty="0" smtClean="0">
                <a:latin typeface="Arial Narrow" panose="020B0606020202030204" pitchFamily="34" charset="0"/>
              </a:rPr>
              <a:t>, </a:t>
            </a:r>
            <a:r>
              <a:rPr lang="en-GB" b="1" i="0" dirty="0" smtClean="0">
                <a:latin typeface="Arial Narrow" panose="020B0606020202030204" pitchFamily="34" charset="0"/>
              </a:rPr>
              <a:t>-</a:t>
            </a:r>
            <a:r>
              <a:rPr lang="en-GB" i="0" dirty="0" err="1" smtClean="0">
                <a:latin typeface="Arial Narrow" panose="020B0606020202030204" pitchFamily="34" charset="0"/>
              </a:rPr>
              <a:t>dsd_id</a:t>
            </a:r>
            <a:r>
              <a:rPr lang="en-GB" i="0" dirty="0" smtClean="0">
                <a:latin typeface="Arial Narrow" panose="020B0606020202030204" pitchFamily="34" charset="0"/>
              </a:rPr>
              <a:t>, -</a:t>
            </a:r>
            <a:r>
              <a:rPr lang="en-GB" i="0" dirty="0" err="1" smtClean="0">
                <a:latin typeface="Arial Narrow" panose="020B0606020202030204" pitchFamily="34" charset="0"/>
              </a:rPr>
              <a:t>dsd_agency</a:t>
            </a:r>
            <a:r>
              <a:rPr lang="en-GB" i="0" dirty="0" smtClean="0">
                <a:latin typeface="Arial Narrow" panose="020B0606020202030204" pitchFamily="34" charset="0"/>
              </a:rPr>
              <a:t>, -</a:t>
            </a:r>
            <a:r>
              <a:rPr lang="en-GB" i="0" dirty="0" err="1" smtClean="0">
                <a:latin typeface="Arial Narrow" panose="020B0606020202030204" pitchFamily="34" charset="0"/>
              </a:rPr>
              <a:t>dsd_version</a:t>
            </a:r>
            <a:r>
              <a:rPr lang="en-GB" i="0" dirty="0" smtClean="0">
                <a:latin typeface="Arial Narrow" panose="020B0606020202030204" pitchFamily="34" charset="0"/>
              </a:rPr>
              <a:t>, </a:t>
            </a:r>
          </a:p>
          <a:p>
            <a:pPr marL="457200" lvl="1" indent="0">
              <a:buNone/>
            </a:pPr>
            <a:r>
              <a:rPr lang="en-GB" i="0" dirty="0" smtClean="0">
                <a:latin typeface="Arial Narrow" panose="020B0606020202030204" pitchFamily="34" charset="0"/>
              </a:rPr>
              <a:t>-</a:t>
            </a:r>
            <a:r>
              <a:rPr lang="en-GB" i="0" dirty="0" err="1" smtClean="0">
                <a:latin typeface="Arial Narrow" panose="020B0606020202030204" pitchFamily="34" charset="0"/>
              </a:rPr>
              <a:t>df</a:t>
            </a:r>
            <a:r>
              <a:rPr lang="fr-BE" i="0" dirty="0" smtClean="0">
                <a:latin typeface="Arial Narrow" panose="020B0606020202030204" pitchFamily="34" charset="0"/>
              </a:rPr>
              <a:t>,  </a:t>
            </a:r>
            <a:r>
              <a:rPr lang="en-GB" i="0" dirty="0" smtClean="0">
                <a:latin typeface="Arial Narrow" panose="020B0606020202030204" pitchFamily="34" charset="0"/>
              </a:rPr>
              <a:t>-</a:t>
            </a:r>
            <a:r>
              <a:rPr lang="en-GB" i="0" dirty="0" err="1" smtClean="0">
                <a:latin typeface="Arial Narrow" panose="020B0606020202030204" pitchFamily="34" charset="0"/>
              </a:rPr>
              <a:t>df_id</a:t>
            </a:r>
            <a:r>
              <a:rPr lang="en-GB" i="0" dirty="0" smtClean="0">
                <a:latin typeface="Arial Narrow" panose="020B0606020202030204" pitchFamily="34" charset="0"/>
              </a:rPr>
              <a:t>, -</a:t>
            </a:r>
            <a:r>
              <a:rPr lang="en-GB" i="0" dirty="0" err="1" smtClean="0">
                <a:latin typeface="Arial Narrow" panose="020B0606020202030204" pitchFamily="34" charset="0"/>
              </a:rPr>
              <a:t>df_version</a:t>
            </a:r>
            <a:r>
              <a:rPr lang="en-GB" i="0" dirty="0" smtClean="0">
                <a:latin typeface="Arial Narrow" panose="020B0606020202030204" pitchFamily="34" charset="0"/>
              </a:rPr>
              <a:t>, -</a:t>
            </a:r>
            <a:r>
              <a:rPr lang="en-GB" i="0" dirty="0" err="1" smtClean="0">
                <a:latin typeface="Arial Narrow" panose="020B0606020202030204" pitchFamily="34" charset="0"/>
              </a:rPr>
              <a:t>df_agency</a:t>
            </a:r>
            <a:r>
              <a:rPr lang="en-GB" i="0" dirty="0" smtClean="0">
                <a:latin typeface="Arial Narrow" panose="020B0606020202030204" pitchFamily="34" charset="0"/>
              </a:rPr>
              <a:t>, -</a:t>
            </a:r>
            <a:r>
              <a:rPr lang="en-GB" i="0" dirty="0" err="1" smtClean="0">
                <a:latin typeface="Arial Narrow" panose="020B0606020202030204" pitchFamily="34" charset="0"/>
              </a:rPr>
              <a:t>header_file</a:t>
            </a:r>
            <a:r>
              <a:rPr lang="en-GB" i="0" dirty="0" smtClean="0">
                <a:latin typeface="Arial Narrow" panose="020B0606020202030204" pitchFamily="34" charset="0"/>
              </a:rPr>
              <a:t>,</a:t>
            </a:r>
          </a:p>
          <a:p>
            <a:pPr marL="457200" lvl="1" indent="0">
              <a:buNone/>
            </a:pPr>
            <a:r>
              <a:rPr lang="en-GB" i="0" dirty="0" smtClean="0">
                <a:latin typeface="Arial Narrow" panose="020B0606020202030204" pitchFamily="34" charset="0"/>
              </a:rPr>
              <a:t>-</a:t>
            </a:r>
            <a:r>
              <a:rPr lang="en-GB" i="0" dirty="0" err="1" smtClean="0">
                <a:latin typeface="Arial Narrow" panose="020B0606020202030204" pitchFamily="34" charset="0"/>
              </a:rPr>
              <a:t>date_format</a:t>
            </a:r>
            <a:r>
              <a:rPr lang="fr-BE" i="0" dirty="0" smtClean="0">
                <a:latin typeface="Arial Narrow" panose="020B0606020202030204" pitchFamily="34" charset="0"/>
              </a:rPr>
              <a:t>, </a:t>
            </a:r>
            <a:r>
              <a:rPr lang="en-GB" i="0" dirty="0" smtClean="0">
                <a:latin typeface="Arial Narrow" panose="020B0606020202030204" pitchFamily="34" charset="0"/>
              </a:rPr>
              <a:t>-level</a:t>
            </a:r>
            <a:r>
              <a:rPr lang="fr-BE" i="0" dirty="0" smtClean="0">
                <a:latin typeface="Arial Narrow" panose="020B0606020202030204" pitchFamily="34" charset="0"/>
              </a:rPr>
              <a:t>, </a:t>
            </a:r>
            <a:r>
              <a:rPr lang="en-GB" i="0" dirty="0" smtClean="0">
                <a:latin typeface="Arial Narrow" panose="020B0606020202030204" pitchFamily="34" charset="0"/>
              </a:rPr>
              <a:t>-</a:t>
            </a:r>
            <a:r>
              <a:rPr lang="en-GB" i="0" dirty="0" err="1" smtClean="0">
                <a:latin typeface="Arial Narrow" panose="020B0606020202030204" pitchFamily="34" charset="0"/>
              </a:rPr>
              <a:t>mapping_file</a:t>
            </a:r>
            <a:r>
              <a:rPr lang="en-GB" i="0" dirty="0" smtClean="0">
                <a:latin typeface="Arial Narrow" panose="020B0606020202030204" pitchFamily="34" charset="0"/>
              </a:rPr>
              <a:t>, -</a:t>
            </a:r>
            <a:r>
              <a:rPr lang="en-GB" i="0" dirty="0" err="1" smtClean="0">
                <a:latin typeface="Arial Narrow" panose="020B0606020202030204" pitchFamily="34" charset="0"/>
              </a:rPr>
              <a:t>ordered_input</a:t>
            </a:r>
            <a:r>
              <a:rPr lang="en-GB" i="0" dirty="0" smtClean="0">
                <a:latin typeface="Arial Narrow" panose="020B0606020202030204" pitchFamily="34" charset="0"/>
              </a:rPr>
              <a:t>,</a:t>
            </a:r>
          </a:p>
          <a:p>
            <a:pPr marL="457200" lvl="1" indent="0">
              <a:buNone/>
            </a:pPr>
            <a:r>
              <a:rPr lang="en-GB" i="0" dirty="0" smtClean="0">
                <a:latin typeface="Arial Narrow" panose="020B0606020202030204" pitchFamily="34" charset="0"/>
              </a:rPr>
              <a:t>-</a:t>
            </a:r>
            <a:r>
              <a:rPr lang="en-GB" i="0" dirty="0" err="1" smtClean="0">
                <a:latin typeface="Arial Narrow" panose="020B0606020202030204" pitchFamily="34" charset="0"/>
              </a:rPr>
              <a:t>trans_file</a:t>
            </a:r>
            <a:r>
              <a:rPr lang="fr-BE" i="0" dirty="0" smtClean="0">
                <a:latin typeface="Arial Narrow" panose="020B0606020202030204" pitchFamily="34" charset="0"/>
              </a:rPr>
              <a:t>, </a:t>
            </a:r>
            <a:r>
              <a:rPr lang="en-GB" i="0" dirty="0" smtClean="0">
                <a:latin typeface="Arial Narrow" panose="020B0606020202030204" pitchFamily="34" charset="0"/>
              </a:rPr>
              <a:t>-delimiter</a:t>
            </a:r>
            <a:r>
              <a:rPr lang="fr-BE" i="0" dirty="0" smtClean="0">
                <a:latin typeface="Arial Narrow" panose="020B0606020202030204" pitchFamily="34" charset="0"/>
              </a:rPr>
              <a:t>, -</a:t>
            </a:r>
            <a:r>
              <a:rPr lang="en-GB" i="0" dirty="0" err="1" smtClean="0">
                <a:latin typeface="Arial Narrow" panose="020B0606020202030204" pitchFamily="34" charset="0"/>
              </a:rPr>
              <a:t>header_row</a:t>
            </a:r>
            <a:endParaRPr lang="en-GB" i="0" dirty="0" smtClean="0">
              <a:latin typeface="Arial Narrow" panose="020B0606020202030204" pitchFamily="34" charset="0"/>
            </a:endParaRPr>
          </a:p>
          <a:p>
            <a:pPr marL="457200" lvl="1" indent="0">
              <a:buNone/>
            </a:pPr>
            <a:endParaRPr lang="en-GB" i="0" dirty="0">
              <a:latin typeface="Arial Narrow" panose="020B0606020202030204" pitchFamily="34" charset="0"/>
            </a:endParaRPr>
          </a:p>
          <a:p>
            <a:pPr marL="457200" lvl="1" indent="0">
              <a:buNone/>
            </a:pPr>
            <a:endParaRPr lang="en-GB" i="0" dirty="0" smtClean="0">
              <a:latin typeface="Arial Narrow" panose="020B0606020202030204" pitchFamily="34" charset="0"/>
            </a:endParaRPr>
          </a:p>
          <a:p>
            <a:pPr marL="57150" indent="0">
              <a:buNone/>
            </a:pPr>
            <a:r>
              <a:rPr lang="en-GB" sz="1400" i="1" dirty="0" smtClean="0">
                <a:latin typeface="Arial Narrow" panose="020B0606020202030204" pitchFamily="34" charset="0"/>
              </a:rPr>
              <a:t>*Based on selected input/output format</a:t>
            </a:r>
          </a:p>
          <a:p>
            <a:pPr marL="457200" lvl="1" indent="0">
              <a:buNone/>
            </a:pPr>
            <a:endParaRPr lang="en-GB" i="0" dirty="0" smtClean="0">
              <a:latin typeface="Arial Narrow" panose="020B0606020202030204" pitchFamily="34" charset="0"/>
            </a:endParaRPr>
          </a:p>
        </p:txBody>
      </p:sp>
      <p:sp>
        <p:nvSpPr>
          <p:cNvPr id="6" name="Slide Number Placeholder 5"/>
          <p:cNvSpPr>
            <a:spLocks noGrp="1"/>
          </p:cNvSpPr>
          <p:nvPr>
            <p:ph type="sldNum" sz="quarter" idx="12"/>
          </p:nvPr>
        </p:nvSpPr>
        <p:spPr/>
        <p:txBody>
          <a:bodyPr/>
          <a:lstStyle/>
          <a:p>
            <a:pPr>
              <a:defRPr/>
            </a:pPr>
            <a:fld id="{6AAA99EF-ED80-451F-8646-25D3C2977936}" type="slidenum">
              <a:rPr lang="en-GB" altLang="en-US" smtClean="0"/>
              <a:pPr>
                <a:defRPr/>
              </a:pPr>
              <a:t>8</a:t>
            </a:fld>
            <a:endParaRPr lang="en-GB" altLang="en-US" dirty="0"/>
          </a:p>
        </p:txBody>
      </p:sp>
    </p:spTree>
    <p:extLst>
      <p:ext uri="{BB962C8B-B14F-4D97-AF65-F5344CB8AC3E}">
        <p14:creationId xmlns:p14="http://schemas.microsoft.com/office/powerpoint/2010/main" val="823495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a:spLocks noGrp="1" noChangeArrowheads="1"/>
          </p:cNvSpPr>
          <p:nvPr>
            <p:ph type="title"/>
          </p:nvPr>
        </p:nvSpPr>
        <p:spPr/>
        <p:txBody>
          <a:bodyPr/>
          <a:lstStyle/>
          <a:p>
            <a:pPr eaLnBrk="1" hangingPunct="1"/>
            <a:r>
              <a:rPr lang="es-ES" dirty="0" err="1" smtClean="0"/>
              <a:t>Converter</a:t>
            </a:r>
            <a:r>
              <a:rPr lang="es-ES" dirty="0" smtClean="0"/>
              <a:t> as a </a:t>
            </a:r>
            <a:r>
              <a:rPr lang="es-ES" dirty="0"/>
              <a:t>L</a:t>
            </a:r>
            <a:r>
              <a:rPr lang="es-ES" dirty="0" smtClean="0"/>
              <a:t>ibrary: </a:t>
            </a:r>
            <a:r>
              <a:rPr lang="es-ES" dirty="0" err="1" smtClean="0"/>
              <a:t>Common</a:t>
            </a:r>
            <a:r>
              <a:rPr lang="es-ES" dirty="0" smtClean="0"/>
              <a:t> API</a:t>
            </a:r>
            <a:endParaRPr lang="en-US" dirty="0"/>
          </a:p>
        </p:txBody>
      </p:sp>
      <p:sp>
        <p:nvSpPr>
          <p:cNvPr id="2" name="Slide Number Placeholder 1"/>
          <p:cNvSpPr>
            <a:spLocks noGrp="1"/>
          </p:cNvSpPr>
          <p:nvPr>
            <p:ph type="sldNum" sz="quarter" idx="12"/>
          </p:nvPr>
        </p:nvSpPr>
        <p:spPr/>
        <p:txBody>
          <a:bodyPr/>
          <a:lstStyle/>
          <a:p>
            <a:pPr>
              <a:defRPr/>
            </a:pPr>
            <a:fld id="{6AAA99EF-ED80-451F-8646-25D3C2977936}" type="slidenum">
              <a:rPr lang="en-GB" altLang="en-US" smtClean="0"/>
              <a:pPr>
                <a:defRPr/>
              </a:pPr>
              <a:t>9</a:t>
            </a:fld>
            <a:endParaRPr lang="en-GB" altLang="en-US"/>
          </a:p>
        </p:txBody>
      </p:sp>
      <p:sp>
        <p:nvSpPr>
          <p:cNvPr id="19459" name="Rectangle 3"/>
          <p:cNvSpPr>
            <a:spLocks/>
          </p:cNvSpPr>
          <p:nvPr/>
        </p:nvSpPr>
        <p:spPr bwMode="auto">
          <a:xfrm>
            <a:off x="2324100" y="657225"/>
            <a:ext cx="9144000" cy="0"/>
          </a:xfrm>
          <a:prstGeom prst="rect">
            <a:avLst/>
          </a:prstGeom>
          <a:noFill/>
          <a:ln w="12700">
            <a:noFill/>
            <a:miter lim="800000"/>
            <a:headEnd/>
            <a:tailEnd/>
          </a:ln>
        </p:spPr>
        <p:txBody>
          <a:bodyPr>
            <a:spAutoFit/>
          </a:bodyPr>
          <a:lstStyle/>
          <a:p>
            <a:endParaRPr lang="fr-BE">
              <a:solidFill>
                <a:srgbClr val="000000"/>
              </a:solidFill>
            </a:endParaRPr>
          </a:p>
        </p:txBody>
      </p:sp>
      <p:sp>
        <p:nvSpPr>
          <p:cNvPr id="19460" name="Rectangle 4"/>
          <p:cNvSpPr>
            <a:spLocks/>
          </p:cNvSpPr>
          <p:nvPr/>
        </p:nvSpPr>
        <p:spPr bwMode="auto">
          <a:xfrm>
            <a:off x="1690688" y="1614488"/>
            <a:ext cx="9144000" cy="0"/>
          </a:xfrm>
          <a:prstGeom prst="rect">
            <a:avLst/>
          </a:prstGeom>
          <a:noFill/>
          <a:ln w="12700">
            <a:noFill/>
            <a:miter lim="800000"/>
            <a:headEnd/>
            <a:tailEnd/>
          </a:ln>
        </p:spPr>
        <p:txBody>
          <a:bodyPr>
            <a:spAutoFit/>
          </a:bodyPr>
          <a:lstStyle/>
          <a:p>
            <a:endParaRPr lang="fr-BE">
              <a:solidFill>
                <a:srgbClr val="000000"/>
              </a:solidFill>
            </a:endParaRPr>
          </a:p>
        </p:txBody>
      </p:sp>
      <p:pic>
        <p:nvPicPr>
          <p:cNvPr id="19461" name="Picture 5"/>
          <p:cNvPicPr>
            <a:picLocks noChangeAspect="1" noChangeArrowheads="1"/>
          </p:cNvPicPr>
          <p:nvPr/>
        </p:nvPicPr>
        <p:blipFill>
          <a:blip r:embed="rId3" cstate="print"/>
          <a:srcRect/>
          <a:stretch>
            <a:fillRect/>
          </a:stretch>
        </p:blipFill>
        <p:spPr bwMode="auto">
          <a:xfrm>
            <a:off x="1223628" y="1934654"/>
            <a:ext cx="6767513" cy="4262438"/>
          </a:xfrm>
          <a:prstGeom prst="rect">
            <a:avLst/>
          </a:prstGeom>
          <a:noFill/>
          <a:ln w="9525">
            <a:noFill/>
            <a:miter lim="800000"/>
            <a:headEnd/>
            <a:tailEnd/>
          </a:ln>
        </p:spPr>
      </p:pic>
    </p:spTree>
    <p:extLst>
      <p:ext uri="{BB962C8B-B14F-4D97-AF65-F5344CB8AC3E}">
        <p14:creationId xmlns:p14="http://schemas.microsoft.com/office/powerpoint/2010/main" val="68944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TemplateEmpty01">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txDef>
      <a:spPr>
        <a:noFill/>
      </a:spPr>
      <a:bodyPr wrap="square" rtlCol="0">
        <a:spAutoFit/>
      </a:bodyPr>
      <a:lstStyle>
        <a:defPPr algn="l">
          <a:defRPr sz="1400" b="1" dirty="0" smtClean="0"/>
        </a:defPPr>
      </a:lstStyle>
    </a:tx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stat_blu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MasterTemplateEmpty01</Template>
  <TotalTime>3162</TotalTime>
  <Pages>13</Pages>
  <Words>1444</Words>
  <Application>Microsoft Office PowerPoint</Application>
  <PresentationFormat>On-screen Show (4:3)</PresentationFormat>
  <Paragraphs>278</Paragraphs>
  <Slides>30</Slides>
  <Notes>8</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MasterTemplateEmpty01</vt:lpstr>
      <vt:lpstr>Estat_blue_EN</vt:lpstr>
      <vt:lpstr>SDMX Converter </vt:lpstr>
      <vt:lpstr>What is the SDMX Converter?</vt:lpstr>
      <vt:lpstr>How does SDMX Converter work?</vt:lpstr>
      <vt:lpstr>Minimum inputs</vt:lpstr>
      <vt:lpstr>Supported formats</vt:lpstr>
      <vt:lpstr>SDMX Converter Interfaces</vt:lpstr>
      <vt:lpstr>GUI</vt:lpstr>
      <vt:lpstr>Command Line Interface (CLI)</vt:lpstr>
      <vt:lpstr>Converter as a Library: Common API</vt:lpstr>
      <vt:lpstr>Convertor as a Web Service</vt:lpstr>
      <vt:lpstr>SMDX Converter vs SDMX-RI  (SDMX output)</vt:lpstr>
      <vt:lpstr>Where to find the SDMX Converter?</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Example: CSV to SDMX v2.1 Generic</vt:lpstr>
      <vt:lpstr>SDMX Converter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SDMX Converter</dc:title>
  <dc:creator>Christian Sebastian;jean-francois.leblanc@sogeti.lu</dc:creator>
  <cp:lastModifiedBy>DIEZ SOTO Alvaro (ESTAT)</cp:lastModifiedBy>
  <cp:revision>397</cp:revision>
  <cp:lastPrinted>2001-11-24T15:05:16Z</cp:lastPrinted>
  <dcterms:created xsi:type="dcterms:W3CDTF">2007-02-20T16:30:03Z</dcterms:created>
  <dcterms:modified xsi:type="dcterms:W3CDTF">2015-09-19T10:09:38Z</dcterms:modified>
</cp:coreProperties>
</file>